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78.xml" ContentType="application/vnd.openxmlformats-officedocument.presentationml.slide+xml"/>
  <Override PartName="/ppt/slides/slide53.xml" ContentType="application/vnd.openxmlformats-officedocument.presentationml.slide+xml"/>
  <Override PartName="/ppt/slides/slide77.xml" ContentType="application/vnd.openxmlformats-officedocument.presentationml.slide+xml"/>
  <Override PartName="/ppt/slides/slide52.xml" ContentType="application/vnd.openxmlformats-officedocument.presentationml.slide+xml"/>
  <Override PartName="/ppt/slides/slide76.xml" ContentType="application/vnd.openxmlformats-officedocument.presentationml.slide+xml"/>
  <Override PartName="/ppt/slides/slide51.xml" ContentType="application/vnd.openxmlformats-officedocument.presentationml.slide+xml"/>
  <Override PartName="/ppt/slides/slide75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08.xml" ContentType="application/vnd.openxmlformats-officedocument.presentationml.slide+xml"/>
  <Override PartName="/ppt/slides/slide102.xml" ContentType="application/vnd.openxmlformats-officedocument.presentationml.slide+xml"/>
  <Override PartName="/ppt/slides/slide18.xml" ContentType="application/vnd.openxmlformats-officedocument.presentationml.slide+xml"/>
  <Override PartName="/ppt/slides/slide103.xml" ContentType="application/vnd.openxmlformats-officedocument.presentationml.slide+xml"/>
  <Override PartName="/ppt/slides/slide19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101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100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37.xml.rels" ContentType="application/vnd.openxmlformats-package.relationships+xml"/>
  <Override PartName="/ppt/slides/_rels/slide86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8.xml.rels" ContentType="application/vnd.openxmlformats-package.relationships+xml"/>
  <Override PartName="/ppt/slides/_rels/slide97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9.xml.rels" ContentType="application/vnd.openxmlformats-package.relationships+xml"/>
  <Override PartName="/ppt/slides/_rels/slide98.xml.rels" ContentType="application/vnd.openxmlformats-package.relationships+xml"/>
  <Override PartName="/ppt/slides/_rels/slide24.xml.rels" ContentType="application/vnd.openxmlformats-package.relationships+xml"/>
  <Override PartName="/ppt/slides/_rels/slide100.xml.rels" ContentType="application/vnd.openxmlformats-package.relationships+xml"/>
  <Override PartName="/ppt/slides/_rels/slide73.xml.rels" ContentType="application/vnd.openxmlformats-package.relationships+xml"/>
  <Override PartName="/ppt/slides/_rels/slide25.xml.rels" ContentType="application/vnd.openxmlformats-package.relationships+xml"/>
  <Override PartName="/ppt/slides/_rels/slide101.xml.rels" ContentType="application/vnd.openxmlformats-package.relationships+xml"/>
  <Override PartName="/ppt/slides/_rels/slide74.xml.rels" ContentType="application/vnd.openxmlformats-package.relationships+xml"/>
  <Override PartName="/ppt/slides/_rels/slide26.xml.rels" ContentType="application/vnd.openxmlformats-package.relationships+xml"/>
  <Override PartName="/ppt/slides/_rels/slide102.xml.rels" ContentType="application/vnd.openxmlformats-package.relationships+xml"/>
  <Override PartName="/ppt/slides/_rels/slide75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80.xml.rels" ContentType="application/vnd.openxmlformats-package.relationships+xml"/>
  <Override PartName="/ppt/slides/_rels/slide33.xml.rels" ContentType="application/vnd.openxmlformats-package.relationships+xml"/>
  <Override PartName="/ppt/slides/_rels/slide89.xml.rels" ContentType="application/vnd.openxmlformats-package.relationships+xml"/>
  <Override PartName="/ppt/slides/_rels/slide1.xml.rels" ContentType="application/vnd.openxmlformats-package.relationships+xml"/>
  <Override PartName="/ppt/slides/_rels/slide42.xml.rels" ContentType="application/vnd.openxmlformats-package.relationships+xml"/>
  <Override PartName="/ppt/slides/_rels/slide91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7.xml.rels" ContentType="application/vnd.openxmlformats-package.relationships+xml"/>
  <Override PartName="/ppt/slides/_rels/slide79.xml.rels" ContentType="application/vnd.openxmlformats-package.relationships+xml"/>
  <Override PartName="/ppt/slides/_rels/slide90.xml.rels" ContentType="application/vnd.openxmlformats-package.relationships+xml"/>
  <Override PartName="/ppt/slides/_rels/slide41.xml.rels" ContentType="application/vnd.openxmlformats-package.relationships+xml"/>
  <Override PartName="/ppt/slides/_rels/slide5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93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34.xml.rels" ContentType="application/vnd.openxmlformats-package.relationships+xml"/>
  <Override PartName="/ppt/slides/_rels/slide83.xml.rels" ContentType="application/vnd.openxmlformats-package.relationships+xml"/>
  <Override PartName="/ppt/slides/_rels/slide46.xml.rels" ContentType="application/vnd.openxmlformats-package.relationships+xml"/>
  <Override PartName="/ppt/slides/_rels/slide32.xml.rels" ContentType="application/vnd.openxmlformats-package.relationships+xml"/>
  <Override PartName="/ppt/slides/_rels/slide81.xml.rels" ContentType="application/vnd.openxmlformats-package.relationships+xml"/>
  <Override PartName="/ppt/slides/_rels/slide52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54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108.xml.rels" ContentType="application/vnd.openxmlformats-package.relationships+xml"/>
  <Override PartName="/ppt/slides/_rels/slide99.xml.rels" ContentType="application/vnd.openxmlformats-package.relationships+xml"/>
  <Override PartName="/ppt/slides/_rels/slide69.xml.rels" ContentType="application/vnd.openxmlformats-package.relationships+xml"/>
  <Override PartName="/ppt/slides/_rels/slide106.xml.rels" ContentType="application/vnd.openxmlformats-package.relationships+xml"/>
  <Override PartName="/ppt/slides/_rels/slide66.xml.rels" ContentType="application/vnd.openxmlformats-package.relationships+xml"/>
  <Override PartName="/ppt/slides/_rels/slide17.xml.rels" ContentType="application/vnd.openxmlformats-package.relationships+xml"/>
  <Override PartName="/ppt/slides/_rels/slide53.xml.rels" ContentType="application/vnd.openxmlformats-package.relationships+xml"/>
  <Override PartName="/ppt/slides/_rels/slide61.xml.rels" ContentType="application/vnd.openxmlformats-package.relationships+xml"/>
  <Override PartName="/ppt/slides/_rels/slide12.xml.rels" ContentType="application/vnd.openxmlformats-package.relationships+xml"/>
  <Override PartName="/ppt/slides/_rels/slide59.xml.rels" ContentType="application/vnd.openxmlformats-package.relationships+xml"/>
  <Override PartName="/ppt/slides/_rels/slide76.xml.rels" ContentType="application/vnd.openxmlformats-package.relationships+xml"/>
  <Override PartName="/ppt/slides/_rels/slide103.xml.rels" ContentType="application/vnd.openxmlformats-package.relationships+xml"/>
  <Override PartName="/ppt/slides/_rels/slide70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16.xml.rels" ContentType="application/vnd.openxmlformats-package.relationships+xml"/>
  <Override PartName="/ppt/slides/_rels/slide82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_rels/slide47.xml.rels" ContentType="application/vnd.openxmlformats-package.relationships+xml"/>
  <Override PartName="/ppt/slides/_rels/slide96.xml.rels" ContentType="application/vnd.openxmlformats-package.relationships+xml"/>
  <Override PartName="/ppt/slides/_rels/slide104.xml.rels" ContentType="application/vnd.openxmlformats-package.relationships+xml"/>
  <Override PartName="/ppt/slides/_rels/slide56.xml.rels" ContentType="application/vnd.openxmlformats-package.relationships+xml"/>
  <Override PartName="/ppt/slides/_rels/slide35.xml.rels" ContentType="application/vnd.openxmlformats-package.relationships+xml"/>
  <Override PartName="/ppt/slides/_rels/slide84.xml.rels" ContentType="application/vnd.openxmlformats-package.relationships+xml"/>
  <Override PartName="/ppt/slides/_rels/slide2.xml.rels" ContentType="application/vnd.openxmlformats-package.relationships+xml"/>
  <Override PartName="/ppt/slides/_rels/slide43.xml.rels" ContentType="application/vnd.openxmlformats-package.relationships+xml"/>
  <Override PartName="/ppt/slides/_rels/slide92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105.xml.rels" ContentType="application/vnd.openxmlformats-package.relationships+xml"/>
  <Override PartName="/ppt/slides/_rels/slide5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87.xml.rels" ContentType="application/vnd.openxmlformats-package.relationships+xml"/>
  <Override PartName="/ppt/slides/_rels/slide107.xml.rels" ContentType="application/vnd.openxmlformats-package.relationships+xml"/>
  <Override PartName="/ppt/slides/_rels/slide95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39.xml.rels" ContentType="application/vnd.openxmlformats-package.relationships+xml"/>
  <Override PartName="/ppt/slides/_rels/slide88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94.xml.rels" ContentType="application/vnd.openxmlformats-package.relationships+xml"/>
  <Override PartName="/ppt/slides/_rels/slide45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59.png" ContentType="image/png"/>
  <Override PartName="/ppt/media/image61.png" ContentType="image/png"/>
  <Override PartName="/ppt/media/image36.png" ContentType="image/png"/>
  <Override PartName="/ppt/media/image145.png" ContentType="image/png"/>
  <Override PartName="/ppt/media/image143.png" ContentType="image/png"/>
  <Override PartName="/ppt/media/image34.png" ContentType="image/png"/>
  <Override PartName="/ppt/media/image59.png" ContentType="image/png"/>
  <Override PartName="/ppt/media/image141.png" ContentType="image/png"/>
  <Override PartName="/ppt/media/image32.png" ContentType="image/png"/>
  <Override PartName="/ppt/media/image166.png" ContentType="image/png"/>
  <Override PartName="/ppt/media/image57.png" ContentType="image/png"/>
  <Override PartName="/ppt/media/image140.png" ContentType="image/png"/>
  <Override PartName="/ppt/media/image165.png" ContentType="image/png"/>
  <Override PartName="/ppt/media/image56.png" ContentType="image/png"/>
  <Override PartName="/ppt/media/image164.png" ContentType="image/png"/>
  <Override PartName="/ppt/media/image55.png" ContentType="image/png"/>
  <Override PartName="/ppt/media/image40.png" ContentType="image/png"/>
  <Override PartName="/ppt/media/image138.png" ContentType="image/png"/>
  <Override PartName="/ppt/media/image29.png" ContentType="image/png"/>
  <Override PartName="/ppt/media/image27.jpeg" ContentType="image/jpeg"/>
  <Override PartName="/ppt/media/image13.jpeg" ContentType="image/jpeg"/>
  <Override PartName="/ppt/media/image137.png" ContentType="image/png"/>
  <Override PartName="/ppt/media/image28.png" ContentType="image/png"/>
  <Override PartName="/ppt/media/image135.png" ContentType="image/png"/>
  <Override PartName="/ppt/media/image26.png" ContentType="image/png"/>
  <Override PartName="/ppt/media/image132.png" ContentType="image/png"/>
  <Override PartName="/ppt/media/image23.png" ContentType="image/png"/>
  <Override PartName="/ppt/media/image157.png" ContentType="image/png"/>
  <Override PartName="/ppt/media/image48.png" ContentType="image/png"/>
  <Override PartName="/ppt/media/image130.png" ContentType="image/png"/>
  <Override PartName="/ppt/media/image155.png" ContentType="image/png"/>
  <Override PartName="/ppt/media/image46.png" ContentType="image/png"/>
  <Override PartName="/ppt/media/image126.png" ContentType="image/png"/>
  <Override PartName="/ppt/media/image17.png" ContentType="image/png"/>
  <Override PartName="/ppt/media/image124.png" ContentType="image/png"/>
  <Override PartName="/ppt/media/image15.png" ContentType="image/png"/>
  <Override PartName="/ppt/media/image125.png" ContentType="image/png"/>
  <Override PartName="/ppt/media/image16.png" ContentType="image/png"/>
  <Override PartName="/ppt/media/image14.jpeg" ContentType="image/jpeg"/>
  <Override PartName="/ppt/media/image147.png" ContentType="image/png"/>
  <Override PartName="/ppt/media/image38.png" ContentType="image/png"/>
  <Override PartName="/ppt/media/image74.png" ContentType="image/png"/>
  <Override PartName="/ppt/media/image72.png" ContentType="image/png"/>
  <Override PartName="/ppt/media/image75.png" ContentType="image/png"/>
  <Override PartName="/ppt/media/image52.png" ContentType="image/png"/>
  <Override PartName="/ppt/media/image161.png" ContentType="image/png"/>
  <Override PartName="/ppt/media/image77.png" ContentType="image/png"/>
  <Override PartName="/ppt/media/image18.jpeg" ContentType="image/jpeg"/>
  <Override PartName="/ppt/media/image78.png" ContentType="image/png"/>
  <Override PartName="/ppt/media/image54.png" ContentType="image/png"/>
  <Override PartName="/ppt/media/image163.png" ContentType="image/png"/>
  <Override PartName="/ppt/media/image53.png" ContentType="image/png"/>
  <Override PartName="/ppt/media/image162.png" ContentType="image/png"/>
  <Override PartName="/ppt/media/image142.png" ContentType="image/png"/>
  <Override PartName="/ppt/media/image33.png" ContentType="image/png"/>
  <Override PartName="/ppt/media/image58.png" ContentType="image/png"/>
  <Override PartName="/ppt/media/image167.png" ContentType="image/png"/>
  <Override PartName="/ppt/media/image76.png" ContentType="image/png"/>
  <Override PartName="/ppt/media/image160.png" ContentType="image/png"/>
  <Override PartName="/ppt/media/image149.png" ContentType="image/png"/>
  <Override PartName="/ppt/media/image51.png" ContentType="image/png"/>
  <Override PartName="/ppt/media/image144.png" ContentType="image/png"/>
  <Override PartName="/ppt/media/image35.png" ContentType="image/png"/>
  <Override PartName="/ppt/media/image71.png" ContentType="image/png"/>
  <Override PartName="/ppt/media/image169.png" ContentType="image/png"/>
  <Override PartName="/ppt/media/image49.png" ContentType="image/png"/>
  <Override PartName="/ppt/media/image158.png" ContentType="image/png"/>
  <Override PartName="/ppt/media/image20.jpeg" ContentType="image/jpeg"/>
  <Override PartName="/ppt/media/image47.png" ContentType="image/png"/>
  <Override PartName="/ppt/media/image156.png" ContentType="image/png"/>
  <Override PartName="/ppt/media/image45.png" ContentType="image/png"/>
  <Override PartName="/ppt/media/image154.png" ContentType="image/png"/>
  <Override PartName="/ppt/media/image44.png" ContentType="image/png"/>
  <Override PartName="/ppt/media/image153.png" ContentType="image/png"/>
  <Override PartName="/ppt/media/image43.png" ContentType="image/png"/>
  <Override PartName="/ppt/media/image152.png" ContentType="image/png"/>
  <Override PartName="/ppt/media/image42.png" ContentType="image/png"/>
  <Override PartName="/ppt/media/image151.png" ContentType="image/png"/>
  <Override PartName="/ppt/media/image150.png" ContentType="image/png"/>
  <Override PartName="/ppt/media/image39.png" ContentType="image/png"/>
  <Override PartName="/ppt/media/image50.png" ContentType="image/png"/>
  <Override PartName="/ppt/media/image148.png" ContentType="image/png"/>
  <Override PartName="/ppt/media/image22.jpeg" ContentType="image/jpeg"/>
  <Override PartName="/ppt/media/image11.jpeg" ContentType="image/jpeg"/>
  <Override PartName="/ppt/media/image25.jpeg" ContentType="image/jpeg"/>
  <Override PartName="/ppt/media/image99.png" ContentType="image/png"/>
  <Override PartName="/ppt/media/image117.png" ContentType="image/png"/>
  <Override PartName="/ppt/media/image168.png" ContentType="image/png"/>
  <Override PartName="/ppt/media/image70.png" ContentType="image/png"/>
  <Override PartName="/ppt/media/image10.jpeg" ContentType="image/jpeg"/>
  <Override PartName="/ppt/media/image8.png" ContentType="image/png"/>
  <Override PartName="/ppt/media/image24.jpeg" ContentType="image/jpeg"/>
  <Override PartName="/ppt/media/image89.png" ContentType="image/png"/>
  <Override PartName="/ppt/media/image107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9.jpeg" ContentType="image/jpeg"/>
  <Override PartName="/ppt/media/image69.png" ContentType="image/png"/>
  <Override PartName="/ppt/media/image7.png" ContentType="image/png"/>
  <Override PartName="/ppt/media/image94.jpeg" ContentType="image/jpeg"/>
  <Override PartName="/ppt/media/image88.png" ContentType="image/png"/>
  <Override PartName="/ppt/media/image106.png" ContentType="image/png"/>
  <Override PartName="/ppt/media/image9.png" ContentType="image/png"/>
  <Override PartName="/ppt/media/image108.png" ContentType="image/png"/>
  <Override PartName="/ppt/media/image62.png" ContentType="image/png"/>
  <Override PartName="/ppt/media/image73.png" ContentType="image/png"/>
  <Override PartName="/ppt/media/image60.jpeg" ContentType="image/jpeg"/>
  <Override PartName="/ppt/media/image81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82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02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04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05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03.png" ContentType="image/png"/>
  <Override PartName="/ppt/media/image79.png" ContentType="image/png"/>
  <Override PartName="/ppt/media/image80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5.png" ContentType="image/png"/>
  <Override PartName="/ppt/media/image113.png" ContentType="image/png"/>
  <Override PartName="/ppt/media/image96.png" ContentType="image/png"/>
  <Override PartName="/ppt/media/image114.png" ContentType="image/pn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109.png" ContentType="image/png"/>
  <Override PartName="/ppt/media/image112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120.png" ContentType="image/png"/>
  <Override PartName="/ppt/media/image122.png" ContentType="image/png"/>
  <Override PartName="/ppt/media/image123.png" ContentType="image/png"/>
  <Override PartName="/ppt/media/image127.png" ContentType="image/png"/>
  <Override PartName="/ppt/media/image30.png" ContentType="image/png"/>
  <Override PartName="/ppt/media/image128.png" ContentType="image/png"/>
  <Override PartName="/ppt/media/image31.png" ContentType="image/png"/>
  <Override PartName="/ppt/media/image129.png" ContentType="image/png"/>
  <Override PartName="/ppt/media/image131.png" ContentType="image/png"/>
  <Override PartName="/ppt/media/image133.png" ContentType="image/png"/>
  <Override PartName="/ppt/media/image134.png" ContentType="image/png"/>
  <Override PartName="/ppt/media/image136.png" ContentType="image/png"/>
  <Override PartName="/ppt/media/image41.png" ContentType="image/png"/>
  <Override PartName="/ppt/media/image13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keras.io/" TargetMode="Externa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hyperlink" Target="http://brohrer.github.io/how_convolutional_neural_networks_work.html" TargetMode="External"/><Relationship Id="rId4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40000" y="2417040"/>
            <a:ext cx="905292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639600" y="4491000"/>
            <a:ext cx="2766240" cy="62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610000" y="346320"/>
            <a:ext cx="497556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Data Security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881280" y="933840"/>
            <a:ext cx="83977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Malwares (program or file harmful to a computer user): every new version varies between 2 and 10% from a previous one.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371600" y="1963080"/>
            <a:ext cx="7131240" cy="281016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5259960" y="5466960"/>
            <a:ext cx="5110560" cy="2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Keministi - Own work, CC0, https://commons.wikimedia.org/w/index.php?curid=65840376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CustomShape 1"/>
          <p:cNvSpPr/>
          <p:nvPr/>
        </p:nvSpPr>
        <p:spPr>
          <a:xfrm>
            <a:off x="453600" y="1113840"/>
            <a:ext cx="9408600" cy="33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Generate discrete sequence data by training a model to predict the next token(s)         (e.g. words or characters), given previous token.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Text: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language model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based on either words or characters.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Sampling next token requires balance between adhering to what the model judges likely, and introducing randomness.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Softmax temperature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  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parameter controlling the amount of stochasticity in the sampling process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how surprising or predictable the choice of the next character will be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1" name="CustomShape 2"/>
          <p:cNvSpPr/>
          <p:nvPr/>
        </p:nvSpPr>
        <p:spPr>
          <a:xfrm>
            <a:off x="1122120" y="202320"/>
            <a:ext cx="8110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Recurrent Neural Networks – Generate Sequence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2" name="CustomShape 3"/>
          <p:cNvSpPr/>
          <p:nvPr/>
        </p:nvSpPr>
        <p:spPr>
          <a:xfrm>
            <a:off x="6784200" y="5467320"/>
            <a:ext cx="34484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143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ustomShape 1"/>
          <p:cNvSpPr/>
          <p:nvPr/>
        </p:nvSpPr>
        <p:spPr>
          <a:xfrm>
            <a:off x="1493280" y="1569240"/>
            <a:ext cx="80424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09_Recurrent_Neural_Networks notebook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10_LSTM notebook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CustomShape 1"/>
          <p:cNvSpPr/>
          <p:nvPr/>
        </p:nvSpPr>
        <p:spPr>
          <a:xfrm>
            <a:off x="57960" y="897840"/>
            <a:ext cx="6958440" cy="41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Consist of a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network coupled with a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discriminator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network.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discriminator is trained to differentiate the output of of the generator and real images from a training set.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generator is trained to fool the discriminator.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generator never sees images from the training set directly, the information about the data comes from the discriminator.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GANs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are difficult to train (requires heuristic tricks, optimization minimum is not fixed).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GANs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can potentially produce very realistic images.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6" name="CustomShape 2"/>
          <p:cNvSpPr/>
          <p:nvPr/>
        </p:nvSpPr>
        <p:spPr>
          <a:xfrm>
            <a:off x="2886480" y="238320"/>
            <a:ext cx="49903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Generative Adversarial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7" name="CustomShape 3"/>
          <p:cNvSpPr/>
          <p:nvPr/>
        </p:nvSpPr>
        <p:spPr>
          <a:xfrm>
            <a:off x="6419520" y="5490720"/>
            <a:ext cx="370692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https://devblogs.nvidia.com/photo-editing-generative-adversarial-networks-2/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148" name="" descr=""/>
          <p:cNvPicPr/>
          <p:nvPr/>
        </p:nvPicPr>
        <p:blipFill>
          <a:blip r:embed="rId1"/>
          <a:stretch/>
        </p:blipFill>
        <p:spPr>
          <a:xfrm>
            <a:off x="6786360" y="1828800"/>
            <a:ext cx="3075480" cy="1632240"/>
          </a:xfrm>
          <a:prstGeom prst="rect">
            <a:avLst/>
          </a:prstGeom>
          <a:ln>
            <a:noFill/>
          </a:ln>
        </p:spPr>
      </p:pic>
      <p:pic>
        <p:nvPicPr>
          <p:cNvPr id="1149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CustomShape 1"/>
          <p:cNvSpPr/>
          <p:nvPr/>
        </p:nvSpPr>
        <p:spPr>
          <a:xfrm>
            <a:off x="2886480" y="130320"/>
            <a:ext cx="49903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Generative Adversarial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1" name="CustomShape 2"/>
          <p:cNvSpPr/>
          <p:nvPr/>
        </p:nvSpPr>
        <p:spPr>
          <a:xfrm>
            <a:off x="6419520" y="5490720"/>
            <a:ext cx="370692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https://devblogs.nvidia.com/photo-editing-generative-adversarial-networks-2/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152" name="" descr=""/>
          <p:cNvPicPr/>
          <p:nvPr/>
        </p:nvPicPr>
        <p:blipFill>
          <a:blip r:embed="rId1"/>
          <a:stretch/>
        </p:blipFill>
        <p:spPr>
          <a:xfrm>
            <a:off x="557640" y="623520"/>
            <a:ext cx="8966520" cy="4764600"/>
          </a:xfrm>
          <a:prstGeom prst="rect">
            <a:avLst/>
          </a:prstGeom>
          <a:ln>
            <a:noFill/>
          </a:ln>
        </p:spPr>
      </p:pic>
      <p:pic>
        <p:nvPicPr>
          <p:cNvPr id="1153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CustomShape 1"/>
          <p:cNvSpPr/>
          <p:nvPr/>
        </p:nvSpPr>
        <p:spPr>
          <a:xfrm>
            <a:off x="1283040" y="130320"/>
            <a:ext cx="7674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Autoregressive Generative Sequence Models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5" name="CustomShape 2"/>
          <p:cNvSpPr/>
          <p:nvPr/>
        </p:nvSpPr>
        <p:spPr>
          <a:xfrm>
            <a:off x="-50040" y="897840"/>
            <a:ext cx="10359360" cy="41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like an RNN the output time t depends on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and x’s from previous time steps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previous x’s are not provided via some hidden state: they are given as another input to the           model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is a feed-forward model which predicts future values from past values: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,...,x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predict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k+1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is a generative model: it can generate new data after learning from the dataset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there has been success at applying them to non-sequential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can generate continuous and discrete data (text), It’s hard to generate discrete data for GANs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6" name="CustomShape 3"/>
          <p:cNvSpPr/>
          <p:nvPr/>
        </p:nvSpPr>
        <p:spPr>
          <a:xfrm>
            <a:off x="7607520" y="5490720"/>
            <a:ext cx="262620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https://eigenfoo.xyz/deep-autoregressive-models/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157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CustomShape 1"/>
          <p:cNvSpPr/>
          <p:nvPr/>
        </p:nvSpPr>
        <p:spPr>
          <a:xfrm>
            <a:off x="1283040" y="130320"/>
            <a:ext cx="7674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Autoregressive Generative Sequence Models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9" name="CustomShape 2"/>
          <p:cNvSpPr/>
          <p:nvPr/>
        </p:nvSpPr>
        <p:spPr>
          <a:xfrm>
            <a:off x="2431080" y="749160"/>
            <a:ext cx="5038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WaveNet a Generative Model For Raw Audio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0" name="CustomShape 3"/>
          <p:cNvSpPr/>
          <p:nvPr/>
        </p:nvSpPr>
        <p:spPr>
          <a:xfrm>
            <a:off x="8363520" y="5490720"/>
            <a:ext cx="207828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https://arxiv.org/pdf/1609.03499.pdf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61" name="CustomShape 4"/>
          <p:cNvSpPr/>
          <p:nvPr/>
        </p:nvSpPr>
        <p:spPr>
          <a:xfrm>
            <a:off x="182880" y="1230120"/>
            <a:ext cx="968580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model is fully probabilistic and autoregressive, with the predictive distribution for each         audio sample conditioned on all previous ones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applied to text-to-speech, human listeners rating it as significantly more natural sounding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2" name="" descr=""/>
          <p:cNvPicPr/>
          <p:nvPr/>
        </p:nvPicPr>
        <p:blipFill>
          <a:blip r:embed="rId1"/>
          <a:stretch/>
        </p:blipFill>
        <p:spPr>
          <a:xfrm>
            <a:off x="1097280" y="2559240"/>
            <a:ext cx="7308360" cy="3104640"/>
          </a:xfrm>
          <a:prstGeom prst="rect">
            <a:avLst/>
          </a:prstGeom>
          <a:ln>
            <a:noFill/>
          </a:ln>
        </p:spPr>
      </p:pic>
      <p:pic>
        <p:nvPicPr>
          <p:cNvPr id="1163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CustomShape 1"/>
          <p:cNvSpPr/>
          <p:nvPr/>
        </p:nvSpPr>
        <p:spPr>
          <a:xfrm>
            <a:off x="4578480" y="202320"/>
            <a:ext cx="15804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Hardware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65" name="CustomShape 2"/>
          <p:cNvSpPr/>
          <p:nvPr/>
        </p:nvSpPr>
        <p:spPr>
          <a:xfrm>
            <a:off x="526320" y="934200"/>
            <a:ext cx="9620640" cy="29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Deep learning models require more computational power than what a laptop can deliver.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Development of massive parallel chips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graphical processing units or GPUs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Small numbers of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GPUs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replaced clusters of CPU.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Deep neural networks are highly parallelizable.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GPUs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speed up training.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Running Jupyter notebooks on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AWS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allows the use of one or several GPUs (you pay for what you use).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6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CustomShape 1"/>
          <p:cNvSpPr/>
          <p:nvPr/>
        </p:nvSpPr>
        <p:spPr>
          <a:xfrm>
            <a:off x="3136320" y="202320"/>
            <a:ext cx="43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Limitations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68" name="CustomShape 2"/>
          <p:cNvSpPr/>
          <p:nvPr/>
        </p:nvSpPr>
        <p:spPr>
          <a:xfrm>
            <a:off x="274320" y="1241280"/>
            <a:ext cx="9586080" cy="25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Problems involving reasoning, long-term planning and algorithmic data manipulation are not solved by deep learning.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Cannot generate models or discover causal mechanisms from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Requires a large amount of data to be trained and they need training every time they are presented with (even slightly) different data.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Very sensitive to changes in an image which would not fool a human observer.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9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2992320" y="94320"/>
            <a:ext cx="43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References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1" name="CustomShape 2"/>
          <p:cNvSpPr/>
          <p:nvPr/>
        </p:nvSpPr>
        <p:spPr>
          <a:xfrm>
            <a:off x="393120" y="482400"/>
            <a:ext cx="9522000" cy="52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Deep learning. Yann LeCun, Yoshua Bengio, Geoffrey Hinton. Nature volume 521, pages 436–444 (28 May 2015).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2-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ImageNet Classification with Deep Convolutional Neural Networks. Alex Krizhevsky, Ilya Sutskever, Geoffrey E. Hinton. Advances in Neural Information Processing Systems 25 (NIPS 2012).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3-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Convolutional networks for images, speech, and time series.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Yann LeCun, Yoshua Bengio. The handbook of brain theory and neural networks. M.A. Arbib, PublisherMIT Press. 1995.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Very Deep Convolutional Networks for Large-Scale Image Recognition. Karen Simonyan, Andrew Zisserman.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arXiv:1409.155. 2015.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5-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Flexible, High Performance Convolutional Neural Networks for Image Classification. Dan Claudiu Ciresan, Ueli Meier, Jonathan Masci, Luca Maria Gambardella, Jürgen Schmidhuber. Proceedings of the Twenty-Second International Joint Conference on Artificial Intelligence. 2011.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6-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Grad-CAM: Visual Explanations from Deep Networks via Gradient-based Localization. Ramprasaath R. Selvaraju, Michael Cogswell, Abhishek Das, Ramakrishna Vedantam, Devi Parikh, Dhruv Batra. ArXiv:1610.02391. 2017.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7-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A Neural Probabilistic Language Model. Yoshua Bengio, Réjean Ducharme, Pascal Vincent, Christian Jauvin. Journal of Machine Learning Research 3 (2003) 1137–1155.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8-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Empirical Evaluation of Gated Recurrent Neural Networks on Sequence Modeling. Junyoung Chung, Caglar Gulcehre, KyungHyun Cho, Yoshua Bengio.  ArXiv:1412.3555. 2014.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674360" y="346320"/>
            <a:ext cx="706788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Virtual Personal Assistants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2357640" y="1077840"/>
            <a:ext cx="550476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Siri, Alexa: find information when asked over voice.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286360" y="2153520"/>
            <a:ext cx="1613160" cy="231228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4715640" y="2093040"/>
            <a:ext cx="847800" cy="24642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6203880" y="2103120"/>
            <a:ext cx="2194200" cy="245412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7681320" y="2194560"/>
            <a:ext cx="1082520" cy="2179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4"/>
          <p:cNvSpPr/>
          <p:nvPr/>
        </p:nvSpPr>
        <p:spPr>
          <a:xfrm>
            <a:off x="4224960" y="5077800"/>
            <a:ext cx="706500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Maurizio Pesce from Milan, Italia - Android Assistant on the Google Pixel XL smartphone, CC BY 2.0, https://commons.wikimedia.org/w/index.php?curid=52110130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Frmorrison at English Wikipedia, CC BY-SA 3.0, https://commons.wikimedia.org/w/index.php?curid=47040540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https://support.apple.com/lv-lv/HT204389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4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466000" y="346320"/>
            <a:ext cx="564300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Financial Trading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2357280" y="1077840"/>
            <a:ext cx="550476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Predict stock markets moves to improve profits.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546720" y="5466240"/>
            <a:ext cx="656388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Katrina.Tuliao - https://www.tradergroup.org, Public Domain, https://commons.wikimedia.org/w/index.php?curid=12262407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834640" y="1900800"/>
            <a:ext cx="4191480" cy="31395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610000" y="345960"/>
            <a:ext cx="465156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Healthcare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036800" y="969480"/>
            <a:ext cx="844488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Disease detection, assessing risk factors, drug discovery, predict readmissions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1734480" y="5358960"/>
            <a:ext cx="846396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Unknown - http://www.dodmedia.osd.mil/Assets/1991/Army/DA-ST-91-01841.JPEG, Public Domain, https://commons.wikimedia.org/w/index.php?curid=780720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Seattle Municipal Archives from Seattle, WA - Doctors with patient, 1999, CC BY 2.0, https://commons.wikimedia.org/w/index.php?curid=9842204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828800" y="1917000"/>
            <a:ext cx="2010600" cy="300276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4389120" y="2089800"/>
            <a:ext cx="4161960" cy="273852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842480" y="346320"/>
            <a:ext cx="638604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Personalized Marketing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1252800" y="1005840"/>
            <a:ext cx="7666200" cy="84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Understand customer’s behavior to deliver individualized messages and    product offerings to current or prospective customers.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405680" y="5469120"/>
            <a:ext cx="578340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Econ5470team3 - Own work, CC BY-SA 4.0, https://commons.wikimedia.org/w/index.php?curid=48541946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3108960" y="1902960"/>
            <a:ext cx="4470840" cy="357372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310480" y="345960"/>
            <a:ext cx="536652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Fraud Detection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720800" y="897480"/>
            <a:ext cx="668772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Detect potential fraud cases e.g. insurance companies, banks.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106080" y="5487840"/>
            <a:ext cx="7130520" cy="2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https://medium.com/@curiousily/credit-card-fraud-detection-using-autoencoders-in-keras-tensorflow-for-hackers-part-vii-20e0c85301bd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854000" y="1631880"/>
            <a:ext cx="5905440" cy="373032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737360" y="345960"/>
            <a:ext cx="656892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Recommender Systems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684800" y="1005480"/>
            <a:ext cx="6779160" cy="84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Predict the </a:t>
            </a:r>
            <a:r>
              <a:rPr b="0" i="1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rating</a:t>
            </a: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 or </a:t>
            </a:r>
            <a:r>
              <a:rPr b="0" i="1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preference</a:t>
            </a: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 a user would give to an item: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  </a:t>
            </a: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e.g. movie, song, research article, search queries, restaurants.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4900680" y="5485680"/>
            <a:ext cx="527040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https://www.offerzen.com/blog/how-to-build-a-content-based-recommender-system-for-your-product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1798920" y="2210760"/>
            <a:ext cx="6257520" cy="281988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183920" y="202680"/>
            <a:ext cx="23198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48640" y="645840"/>
            <a:ext cx="930384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a subfield of machine learning: learning successive layers of meaningful representations of the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Depth: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number of layers contributing to the model of the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These layered representations are (almost always) learned via models called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structured in layers stacked on top of each other.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5686560" y="3635280"/>
            <a:ext cx="163440" cy="162648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"/>
          <p:cNvSpPr/>
          <p:nvPr/>
        </p:nvSpPr>
        <p:spPr>
          <a:xfrm>
            <a:off x="6009120" y="3458160"/>
            <a:ext cx="246600" cy="17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9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5110560" y="3635280"/>
            <a:ext cx="163440" cy="1626480"/>
          </a:xfrm>
          <a:prstGeom prst="rect">
            <a:avLst/>
          </a:prstGeom>
          <a:solidFill>
            <a:srgbClr val="eeeeee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6"/>
          <p:cNvSpPr/>
          <p:nvPr/>
        </p:nvSpPr>
        <p:spPr>
          <a:xfrm>
            <a:off x="4570560" y="3635280"/>
            <a:ext cx="163440" cy="1626480"/>
          </a:xfrm>
          <a:prstGeom prst="rect">
            <a:avLst/>
          </a:prstGeom>
          <a:solidFill>
            <a:srgbClr val="eeeeee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7"/>
          <p:cNvSpPr/>
          <p:nvPr/>
        </p:nvSpPr>
        <p:spPr>
          <a:xfrm>
            <a:off x="3994560" y="3635280"/>
            <a:ext cx="163440" cy="1626480"/>
          </a:xfrm>
          <a:prstGeom prst="rect">
            <a:avLst/>
          </a:prstGeom>
          <a:solidFill>
            <a:srgbClr val="eeeeee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8"/>
          <p:cNvSpPr/>
          <p:nvPr/>
        </p:nvSpPr>
        <p:spPr>
          <a:xfrm>
            <a:off x="5686560" y="4236480"/>
            <a:ext cx="163440" cy="1634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9"/>
          <p:cNvSpPr/>
          <p:nvPr/>
        </p:nvSpPr>
        <p:spPr>
          <a:xfrm>
            <a:off x="2507040" y="3491280"/>
            <a:ext cx="89496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Original input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3191040" y="3239640"/>
            <a:ext cx="774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Layer 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2" name="CustomShape 11"/>
          <p:cNvSpPr/>
          <p:nvPr/>
        </p:nvSpPr>
        <p:spPr>
          <a:xfrm>
            <a:off x="3731040" y="3240000"/>
            <a:ext cx="774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Layer 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3" name="CustomShape 12"/>
          <p:cNvSpPr/>
          <p:nvPr/>
        </p:nvSpPr>
        <p:spPr>
          <a:xfrm>
            <a:off x="4307040" y="3240360"/>
            <a:ext cx="774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Layer 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4" name="CustomShape 13"/>
          <p:cNvSpPr/>
          <p:nvPr/>
        </p:nvSpPr>
        <p:spPr>
          <a:xfrm>
            <a:off x="3454560" y="3635280"/>
            <a:ext cx="163440" cy="1626480"/>
          </a:xfrm>
          <a:prstGeom prst="rect">
            <a:avLst/>
          </a:prstGeom>
          <a:solidFill>
            <a:srgbClr val="eeeeee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4"/>
          <p:cNvSpPr/>
          <p:nvPr/>
        </p:nvSpPr>
        <p:spPr>
          <a:xfrm>
            <a:off x="4883040" y="3240720"/>
            <a:ext cx="774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Layer 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6" name="CustomShape 15"/>
          <p:cNvSpPr/>
          <p:nvPr/>
        </p:nvSpPr>
        <p:spPr>
          <a:xfrm>
            <a:off x="6359040" y="4139640"/>
            <a:ext cx="7081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Final output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7" name="Line 16"/>
          <p:cNvSpPr/>
          <p:nvPr/>
        </p:nvSpPr>
        <p:spPr>
          <a:xfrm>
            <a:off x="3153600" y="437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17"/>
          <p:cNvSpPr/>
          <p:nvPr/>
        </p:nvSpPr>
        <p:spPr>
          <a:xfrm>
            <a:off x="3657600" y="437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18"/>
          <p:cNvSpPr/>
          <p:nvPr/>
        </p:nvSpPr>
        <p:spPr>
          <a:xfrm>
            <a:off x="4269600" y="437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9"/>
          <p:cNvSpPr/>
          <p:nvPr/>
        </p:nvSpPr>
        <p:spPr>
          <a:xfrm>
            <a:off x="4773600" y="437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20"/>
          <p:cNvSpPr/>
          <p:nvPr/>
        </p:nvSpPr>
        <p:spPr>
          <a:xfrm>
            <a:off x="5349600" y="437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1"/>
          <p:cNvSpPr/>
          <p:nvPr/>
        </p:nvSpPr>
        <p:spPr>
          <a:xfrm>
            <a:off x="6784200" y="5467320"/>
            <a:ext cx="344628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2732400" y="4060440"/>
            <a:ext cx="488880" cy="47952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183920" y="202680"/>
            <a:ext cx="23198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088640" y="1113840"/>
            <a:ext cx="867492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the neural network uses the examples to automatically infer rules for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recognizing handwritten digits.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5686560" y="2915280"/>
            <a:ext cx="163440" cy="162648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009120" y="2738160"/>
            <a:ext cx="246600" cy="17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9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5110560" y="2915280"/>
            <a:ext cx="163440" cy="1626480"/>
          </a:xfrm>
          <a:prstGeom prst="rect">
            <a:avLst/>
          </a:prstGeom>
          <a:solidFill>
            <a:srgbClr val="eeeeee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>
            <a:off x="4570560" y="2915280"/>
            <a:ext cx="163440" cy="1626480"/>
          </a:xfrm>
          <a:prstGeom prst="rect">
            <a:avLst/>
          </a:prstGeom>
          <a:solidFill>
            <a:srgbClr val="eeeeee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3994560" y="2915280"/>
            <a:ext cx="163440" cy="1626480"/>
          </a:xfrm>
          <a:prstGeom prst="rect">
            <a:avLst/>
          </a:prstGeom>
          <a:solidFill>
            <a:srgbClr val="eeeeee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8"/>
          <p:cNvSpPr/>
          <p:nvPr/>
        </p:nvSpPr>
        <p:spPr>
          <a:xfrm>
            <a:off x="5686560" y="3516480"/>
            <a:ext cx="163440" cy="1634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9"/>
          <p:cNvSpPr/>
          <p:nvPr/>
        </p:nvSpPr>
        <p:spPr>
          <a:xfrm>
            <a:off x="2507040" y="2771280"/>
            <a:ext cx="89496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Original input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4" name="CustomShape 10"/>
          <p:cNvSpPr/>
          <p:nvPr/>
        </p:nvSpPr>
        <p:spPr>
          <a:xfrm>
            <a:off x="3191040" y="2519640"/>
            <a:ext cx="774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Layer 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5" name="CustomShape 11"/>
          <p:cNvSpPr/>
          <p:nvPr/>
        </p:nvSpPr>
        <p:spPr>
          <a:xfrm>
            <a:off x="3731040" y="2520000"/>
            <a:ext cx="774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Layer 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6" name="CustomShape 12"/>
          <p:cNvSpPr/>
          <p:nvPr/>
        </p:nvSpPr>
        <p:spPr>
          <a:xfrm>
            <a:off x="4307040" y="2520360"/>
            <a:ext cx="774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Layer 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7" name="CustomShape 13"/>
          <p:cNvSpPr/>
          <p:nvPr/>
        </p:nvSpPr>
        <p:spPr>
          <a:xfrm>
            <a:off x="3454560" y="2915280"/>
            <a:ext cx="163440" cy="1626480"/>
          </a:xfrm>
          <a:prstGeom prst="rect">
            <a:avLst/>
          </a:prstGeom>
          <a:solidFill>
            <a:srgbClr val="eeeeee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4"/>
          <p:cNvSpPr/>
          <p:nvPr/>
        </p:nvSpPr>
        <p:spPr>
          <a:xfrm>
            <a:off x="4883040" y="2520720"/>
            <a:ext cx="774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Layer 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9" name="CustomShape 15"/>
          <p:cNvSpPr/>
          <p:nvPr/>
        </p:nvSpPr>
        <p:spPr>
          <a:xfrm>
            <a:off x="6359040" y="3419640"/>
            <a:ext cx="7081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Final output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0" name="Line 16"/>
          <p:cNvSpPr/>
          <p:nvPr/>
        </p:nvSpPr>
        <p:spPr>
          <a:xfrm>
            <a:off x="3153600" y="365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17"/>
          <p:cNvSpPr/>
          <p:nvPr/>
        </p:nvSpPr>
        <p:spPr>
          <a:xfrm>
            <a:off x="3657600" y="365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18"/>
          <p:cNvSpPr/>
          <p:nvPr/>
        </p:nvSpPr>
        <p:spPr>
          <a:xfrm>
            <a:off x="4269600" y="365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19"/>
          <p:cNvSpPr/>
          <p:nvPr/>
        </p:nvSpPr>
        <p:spPr>
          <a:xfrm>
            <a:off x="4773600" y="365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20"/>
          <p:cNvSpPr/>
          <p:nvPr/>
        </p:nvSpPr>
        <p:spPr>
          <a:xfrm>
            <a:off x="5349600" y="3652560"/>
            <a:ext cx="300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1"/>
          <p:cNvSpPr/>
          <p:nvPr/>
        </p:nvSpPr>
        <p:spPr>
          <a:xfrm>
            <a:off x="6784200" y="5467320"/>
            <a:ext cx="344628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2732400" y="3340440"/>
            <a:ext cx="488880" cy="47952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499920" y="135360"/>
            <a:ext cx="281592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4006080" y="860040"/>
            <a:ext cx="180036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2888640" y="1226520"/>
            <a:ext cx="4194360" cy="4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achieved breakthroughs in: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3809520" y="1738800"/>
            <a:ext cx="4136040" cy="34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image classification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speech recognition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handwriting transcription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machine translation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text to speech conversion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digital assistants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autonomous driving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ad targeting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search results on the web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superhuman Go playing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71920" y="21960"/>
            <a:ext cx="281592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Table of Contents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1177200" y="144720"/>
            <a:ext cx="3153240" cy="59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01- Definition of ML.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02- ML use cases and examples.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03- Definition of DL.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04- Architecture of NN.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05- Perceptron.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06- Sigmoid neurons.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07- Activation functions.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08- Losss / cost function.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09- Gradient descent.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10- Backpropagation.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11- Cross entropy function.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12- Vanishing gradients.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13- Softmax function.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14- ReLU function.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15- NN design.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6577560" y="145080"/>
            <a:ext cx="3483000" cy="556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16- Regularization.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17- Dropout.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18- Dense layers.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19- Data processing.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20- Frameworks.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21- Keras.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22- Convolution layers.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23- Pretrained convnets.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24- Recurrent NN.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25- LSTM.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26- Genrative Adversarial Networks.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27- Deep Autoregressive Generative           Sequence Models.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28- Hardware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29- Limitations.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30- References.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1596240" y="130680"/>
            <a:ext cx="73785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Architecture of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2175840" y="665280"/>
            <a:ext cx="672408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brain-inspired systems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layer (contain input neurons)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layers (contain input neurons)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(in most cases) hidden layers (contain hidden neurons)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653760" y="2374200"/>
            <a:ext cx="921672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Layer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data-processing module that extracts representations out of the data like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‘filters’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Different layers may perform different kinds of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transformations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on their inputs.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3957840" y="395640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"/>
          <p:cNvSpPr/>
          <p:nvPr/>
        </p:nvSpPr>
        <p:spPr>
          <a:xfrm>
            <a:off x="3958200" y="446040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6"/>
          <p:cNvSpPr/>
          <p:nvPr/>
        </p:nvSpPr>
        <p:spPr>
          <a:xfrm>
            <a:off x="3958200" y="496440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7"/>
          <p:cNvSpPr/>
          <p:nvPr/>
        </p:nvSpPr>
        <p:spPr>
          <a:xfrm>
            <a:off x="5074200" y="363240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8"/>
          <p:cNvSpPr/>
          <p:nvPr/>
        </p:nvSpPr>
        <p:spPr>
          <a:xfrm>
            <a:off x="5074200" y="410076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9"/>
          <p:cNvSpPr/>
          <p:nvPr/>
        </p:nvSpPr>
        <p:spPr>
          <a:xfrm>
            <a:off x="5074200" y="460476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0"/>
          <p:cNvSpPr/>
          <p:nvPr/>
        </p:nvSpPr>
        <p:spPr>
          <a:xfrm>
            <a:off x="5074200" y="510876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1"/>
          <p:cNvSpPr/>
          <p:nvPr/>
        </p:nvSpPr>
        <p:spPr>
          <a:xfrm>
            <a:off x="6046200" y="4208760"/>
            <a:ext cx="347040" cy="347040"/>
          </a:xfrm>
          <a:prstGeom prst="ellipse">
            <a:avLst/>
          </a:prstGeom>
          <a:noFill/>
          <a:ln w="1908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2"/>
          <p:cNvSpPr/>
          <p:nvPr/>
        </p:nvSpPr>
        <p:spPr>
          <a:xfrm>
            <a:off x="6046560" y="4676760"/>
            <a:ext cx="347040" cy="347040"/>
          </a:xfrm>
          <a:prstGeom prst="ellipse">
            <a:avLst/>
          </a:prstGeom>
          <a:noFill/>
          <a:ln w="1908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3"/>
          <p:cNvSpPr/>
          <p:nvPr/>
        </p:nvSpPr>
        <p:spPr>
          <a:xfrm flipV="1">
            <a:off x="4297680" y="3743280"/>
            <a:ext cx="712080" cy="2131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14"/>
          <p:cNvSpPr/>
          <p:nvPr/>
        </p:nvSpPr>
        <p:spPr>
          <a:xfrm>
            <a:off x="4323600" y="4053600"/>
            <a:ext cx="750600" cy="182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5"/>
          <p:cNvSpPr/>
          <p:nvPr/>
        </p:nvSpPr>
        <p:spPr>
          <a:xfrm>
            <a:off x="4323600" y="4237920"/>
            <a:ext cx="705600" cy="366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Line 16"/>
          <p:cNvSpPr/>
          <p:nvPr/>
        </p:nvSpPr>
        <p:spPr>
          <a:xfrm>
            <a:off x="4242240" y="4322160"/>
            <a:ext cx="831960" cy="828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Line 17"/>
          <p:cNvSpPr/>
          <p:nvPr/>
        </p:nvSpPr>
        <p:spPr>
          <a:xfrm flipV="1">
            <a:off x="4333680" y="4353840"/>
            <a:ext cx="712080" cy="2131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Line 18"/>
          <p:cNvSpPr/>
          <p:nvPr/>
        </p:nvSpPr>
        <p:spPr>
          <a:xfrm>
            <a:off x="4323600" y="4670280"/>
            <a:ext cx="750600" cy="155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Line 19"/>
          <p:cNvSpPr/>
          <p:nvPr/>
        </p:nvSpPr>
        <p:spPr>
          <a:xfrm>
            <a:off x="4242240" y="4826160"/>
            <a:ext cx="831960" cy="416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Line 20"/>
          <p:cNvSpPr/>
          <p:nvPr/>
        </p:nvSpPr>
        <p:spPr>
          <a:xfrm flipV="1">
            <a:off x="4242240" y="3870720"/>
            <a:ext cx="767520" cy="58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Line 21"/>
          <p:cNvSpPr/>
          <p:nvPr/>
        </p:nvSpPr>
        <p:spPr>
          <a:xfrm flipV="1">
            <a:off x="4242240" y="4004280"/>
            <a:ext cx="831960" cy="9662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22"/>
          <p:cNvSpPr/>
          <p:nvPr/>
        </p:nvSpPr>
        <p:spPr>
          <a:xfrm flipV="1">
            <a:off x="4323960" y="4466520"/>
            <a:ext cx="750240" cy="592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23"/>
          <p:cNvSpPr/>
          <p:nvPr/>
        </p:nvSpPr>
        <p:spPr>
          <a:xfrm flipV="1">
            <a:off x="4323960" y="4853160"/>
            <a:ext cx="750240" cy="29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24"/>
          <p:cNvSpPr/>
          <p:nvPr/>
        </p:nvSpPr>
        <p:spPr>
          <a:xfrm>
            <a:off x="4323960" y="5242320"/>
            <a:ext cx="7502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25"/>
          <p:cNvSpPr/>
          <p:nvPr/>
        </p:nvSpPr>
        <p:spPr>
          <a:xfrm>
            <a:off x="5475960" y="3774960"/>
            <a:ext cx="606240" cy="469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Line 26"/>
          <p:cNvSpPr/>
          <p:nvPr/>
        </p:nvSpPr>
        <p:spPr>
          <a:xfrm>
            <a:off x="5439960" y="3998160"/>
            <a:ext cx="626040" cy="72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Line 27"/>
          <p:cNvSpPr/>
          <p:nvPr/>
        </p:nvSpPr>
        <p:spPr>
          <a:xfrm>
            <a:off x="5475960" y="4244760"/>
            <a:ext cx="570240" cy="83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28"/>
          <p:cNvSpPr/>
          <p:nvPr/>
        </p:nvSpPr>
        <p:spPr>
          <a:xfrm>
            <a:off x="5439960" y="4383360"/>
            <a:ext cx="606600" cy="493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29"/>
          <p:cNvSpPr/>
          <p:nvPr/>
        </p:nvSpPr>
        <p:spPr>
          <a:xfrm flipV="1">
            <a:off x="5475960" y="4510800"/>
            <a:ext cx="60624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30"/>
          <p:cNvSpPr/>
          <p:nvPr/>
        </p:nvSpPr>
        <p:spPr>
          <a:xfrm>
            <a:off x="5439960" y="4907160"/>
            <a:ext cx="6066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31"/>
          <p:cNvSpPr/>
          <p:nvPr/>
        </p:nvSpPr>
        <p:spPr>
          <a:xfrm flipV="1">
            <a:off x="5475960" y="5015160"/>
            <a:ext cx="60624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32"/>
          <p:cNvSpPr/>
          <p:nvPr/>
        </p:nvSpPr>
        <p:spPr>
          <a:xfrm flipV="1">
            <a:off x="5439960" y="4383360"/>
            <a:ext cx="606240" cy="767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33"/>
          <p:cNvSpPr/>
          <p:nvPr/>
        </p:nvSpPr>
        <p:spPr>
          <a:xfrm>
            <a:off x="3818160" y="3596400"/>
            <a:ext cx="83196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Input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CustomShape 34"/>
          <p:cNvSpPr/>
          <p:nvPr/>
        </p:nvSpPr>
        <p:spPr>
          <a:xfrm>
            <a:off x="4829400" y="3308400"/>
            <a:ext cx="10054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Hidden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7" name="CustomShape 35"/>
          <p:cNvSpPr/>
          <p:nvPr/>
        </p:nvSpPr>
        <p:spPr>
          <a:xfrm>
            <a:off x="5873400" y="3848400"/>
            <a:ext cx="96732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Output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596240" y="202680"/>
            <a:ext cx="73785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Architecture of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85760" y="914400"/>
            <a:ext cx="9706320" cy="21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Feedforward neural networks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the output from one layer is used as input to the next layer.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Recurrent neural networks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neurons which fire for some limited duration of time, before becoming quiescent. That firing can stimulate other neurons, which may fire a little while later, also for a limited duration.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3957480" y="367344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"/>
          <p:cNvSpPr/>
          <p:nvPr/>
        </p:nvSpPr>
        <p:spPr>
          <a:xfrm>
            <a:off x="3957840" y="417744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"/>
          <p:cNvSpPr/>
          <p:nvPr/>
        </p:nvSpPr>
        <p:spPr>
          <a:xfrm>
            <a:off x="3957840" y="468144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6"/>
          <p:cNvSpPr/>
          <p:nvPr/>
        </p:nvSpPr>
        <p:spPr>
          <a:xfrm>
            <a:off x="5073840" y="334944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7"/>
          <p:cNvSpPr/>
          <p:nvPr/>
        </p:nvSpPr>
        <p:spPr>
          <a:xfrm>
            <a:off x="5073840" y="381780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8"/>
          <p:cNvSpPr/>
          <p:nvPr/>
        </p:nvSpPr>
        <p:spPr>
          <a:xfrm>
            <a:off x="5073840" y="432180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9"/>
          <p:cNvSpPr/>
          <p:nvPr/>
        </p:nvSpPr>
        <p:spPr>
          <a:xfrm>
            <a:off x="5073840" y="482580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0"/>
          <p:cNvSpPr/>
          <p:nvPr/>
        </p:nvSpPr>
        <p:spPr>
          <a:xfrm>
            <a:off x="6045840" y="3925800"/>
            <a:ext cx="347040" cy="347040"/>
          </a:xfrm>
          <a:prstGeom prst="ellipse">
            <a:avLst/>
          </a:prstGeom>
          <a:noFill/>
          <a:ln w="1908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1"/>
          <p:cNvSpPr/>
          <p:nvPr/>
        </p:nvSpPr>
        <p:spPr>
          <a:xfrm>
            <a:off x="6046200" y="4393800"/>
            <a:ext cx="347040" cy="347040"/>
          </a:xfrm>
          <a:prstGeom prst="ellipse">
            <a:avLst/>
          </a:prstGeom>
          <a:noFill/>
          <a:ln w="1908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12"/>
          <p:cNvSpPr/>
          <p:nvPr/>
        </p:nvSpPr>
        <p:spPr>
          <a:xfrm flipV="1">
            <a:off x="4297320" y="3460320"/>
            <a:ext cx="712080" cy="2131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Line 13"/>
          <p:cNvSpPr/>
          <p:nvPr/>
        </p:nvSpPr>
        <p:spPr>
          <a:xfrm>
            <a:off x="4323240" y="3770640"/>
            <a:ext cx="750600" cy="182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14"/>
          <p:cNvSpPr/>
          <p:nvPr/>
        </p:nvSpPr>
        <p:spPr>
          <a:xfrm>
            <a:off x="4323240" y="3954960"/>
            <a:ext cx="705600" cy="366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15"/>
          <p:cNvSpPr/>
          <p:nvPr/>
        </p:nvSpPr>
        <p:spPr>
          <a:xfrm>
            <a:off x="4241880" y="4039200"/>
            <a:ext cx="831960" cy="828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Line 16"/>
          <p:cNvSpPr/>
          <p:nvPr/>
        </p:nvSpPr>
        <p:spPr>
          <a:xfrm flipV="1">
            <a:off x="4333320" y="4070880"/>
            <a:ext cx="712080" cy="2131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Line 17"/>
          <p:cNvSpPr/>
          <p:nvPr/>
        </p:nvSpPr>
        <p:spPr>
          <a:xfrm>
            <a:off x="4323240" y="4387320"/>
            <a:ext cx="750600" cy="155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18"/>
          <p:cNvSpPr/>
          <p:nvPr/>
        </p:nvSpPr>
        <p:spPr>
          <a:xfrm>
            <a:off x="4241880" y="4543200"/>
            <a:ext cx="831960" cy="416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19"/>
          <p:cNvSpPr/>
          <p:nvPr/>
        </p:nvSpPr>
        <p:spPr>
          <a:xfrm flipV="1">
            <a:off x="4241880" y="3587760"/>
            <a:ext cx="767520" cy="58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Line 20"/>
          <p:cNvSpPr/>
          <p:nvPr/>
        </p:nvSpPr>
        <p:spPr>
          <a:xfrm flipV="1">
            <a:off x="4241880" y="3721320"/>
            <a:ext cx="831960" cy="9662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Line 21"/>
          <p:cNvSpPr/>
          <p:nvPr/>
        </p:nvSpPr>
        <p:spPr>
          <a:xfrm flipV="1">
            <a:off x="4323600" y="4183560"/>
            <a:ext cx="750240" cy="592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Line 22"/>
          <p:cNvSpPr/>
          <p:nvPr/>
        </p:nvSpPr>
        <p:spPr>
          <a:xfrm flipV="1">
            <a:off x="4323600" y="4570200"/>
            <a:ext cx="750240" cy="29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Line 23"/>
          <p:cNvSpPr/>
          <p:nvPr/>
        </p:nvSpPr>
        <p:spPr>
          <a:xfrm>
            <a:off x="4323600" y="4959360"/>
            <a:ext cx="7502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24"/>
          <p:cNvSpPr/>
          <p:nvPr/>
        </p:nvSpPr>
        <p:spPr>
          <a:xfrm>
            <a:off x="5475600" y="3492000"/>
            <a:ext cx="606240" cy="469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Line 25"/>
          <p:cNvSpPr/>
          <p:nvPr/>
        </p:nvSpPr>
        <p:spPr>
          <a:xfrm>
            <a:off x="5439600" y="3715200"/>
            <a:ext cx="626040" cy="72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Line 26"/>
          <p:cNvSpPr/>
          <p:nvPr/>
        </p:nvSpPr>
        <p:spPr>
          <a:xfrm>
            <a:off x="5475600" y="3961800"/>
            <a:ext cx="570240" cy="83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27"/>
          <p:cNvSpPr/>
          <p:nvPr/>
        </p:nvSpPr>
        <p:spPr>
          <a:xfrm>
            <a:off x="5439600" y="4100400"/>
            <a:ext cx="606600" cy="493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28"/>
          <p:cNvSpPr/>
          <p:nvPr/>
        </p:nvSpPr>
        <p:spPr>
          <a:xfrm flipV="1">
            <a:off x="5475600" y="4227840"/>
            <a:ext cx="60624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29"/>
          <p:cNvSpPr/>
          <p:nvPr/>
        </p:nvSpPr>
        <p:spPr>
          <a:xfrm>
            <a:off x="5439600" y="4624200"/>
            <a:ext cx="6066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30"/>
          <p:cNvSpPr/>
          <p:nvPr/>
        </p:nvSpPr>
        <p:spPr>
          <a:xfrm flipV="1">
            <a:off x="5475600" y="4732200"/>
            <a:ext cx="60624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31"/>
          <p:cNvSpPr/>
          <p:nvPr/>
        </p:nvSpPr>
        <p:spPr>
          <a:xfrm flipV="1">
            <a:off x="5439600" y="4100400"/>
            <a:ext cx="606240" cy="767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2"/>
          <p:cNvSpPr/>
          <p:nvPr/>
        </p:nvSpPr>
        <p:spPr>
          <a:xfrm>
            <a:off x="3817800" y="3313440"/>
            <a:ext cx="83196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Input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1" name="CustomShape 33"/>
          <p:cNvSpPr/>
          <p:nvPr/>
        </p:nvSpPr>
        <p:spPr>
          <a:xfrm>
            <a:off x="4829040" y="3025440"/>
            <a:ext cx="10054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Hidden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2" name="CustomShape 34"/>
          <p:cNvSpPr/>
          <p:nvPr/>
        </p:nvSpPr>
        <p:spPr>
          <a:xfrm>
            <a:off x="5873040" y="3565440"/>
            <a:ext cx="96732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Output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2923920" y="166680"/>
            <a:ext cx="41900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Perceptron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606480" y="1834200"/>
            <a:ext cx="530280" cy="5302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606120" y="2661840"/>
            <a:ext cx="530280" cy="5302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3605760" y="3417480"/>
            <a:ext cx="530280" cy="5302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3605400" y="4137120"/>
            <a:ext cx="530280" cy="5302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9" name="CustomShape 6"/>
          <p:cNvSpPr/>
          <p:nvPr/>
        </p:nvSpPr>
        <p:spPr>
          <a:xfrm>
            <a:off x="4631760" y="1925640"/>
            <a:ext cx="621720" cy="347400"/>
          </a:xfrm>
          <a:prstGeom prst="rect">
            <a:avLst/>
          </a:prstGeom>
          <a:noFill/>
          <a:ln w="19080">
            <a:solidFill>
              <a:srgbClr val="ff14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0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/ 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0" name="CustomShape 7"/>
          <p:cNvSpPr/>
          <p:nvPr/>
        </p:nvSpPr>
        <p:spPr>
          <a:xfrm>
            <a:off x="4631760" y="2717640"/>
            <a:ext cx="621720" cy="347400"/>
          </a:xfrm>
          <a:prstGeom prst="rect">
            <a:avLst/>
          </a:prstGeom>
          <a:noFill/>
          <a:ln w="19080">
            <a:solidFill>
              <a:srgbClr val="ff14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1" name="CustomShape 8"/>
          <p:cNvSpPr/>
          <p:nvPr/>
        </p:nvSpPr>
        <p:spPr>
          <a:xfrm>
            <a:off x="4631760" y="3509640"/>
            <a:ext cx="621720" cy="347400"/>
          </a:xfrm>
          <a:prstGeom prst="rect">
            <a:avLst/>
          </a:prstGeom>
          <a:noFill/>
          <a:ln w="19080">
            <a:solidFill>
              <a:srgbClr val="ff14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9"/>
          <p:cNvSpPr/>
          <p:nvPr/>
        </p:nvSpPr>
        <p:spPr>
          <a:xfrm>
            <a:off x="4631760" y="4301640"/>
            <a:ext cx="621720" cy="347400"/>
          </a:xfrm>
          <a:prstGeom prst="rect">
            <a:avLst/>
          </a:prstGeom>
          <a:noFill/>
          <a:ln w="19080">
            <a:solidFill>
              <a:srgbClr val="ff14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10"/>
          <p:cNvSpPr/>
          <p:nvPr/>
        </p:nvSpPr>
        <p:spPr>
          <a:xfrm>
            <a:off x="6075360" y="2748600"/>
            <a:ext cx="713160" cy="713160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14" name="Formula 11"/>
              <p:cNvSpPr txBox="1"/>
              <p:nvPr/>
            </p:nvSpPr>
            <p:spPr>
              <a:xfrm>
                <a:off x="6065280" y="2955960"/>
                <a:ext cx="701280" cy="34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15" name="Line 12"/>
          <p:cNvSpPr/>
          <p:nvPr/>
        </p:nvSpPr>
        <p:spPr>
          <a:xfrm>
            <a:off x="4230000" y="210852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Line 13"/>
          <p:cNvSpPr/>
          <p:nvPr/>
        </p:nvSpPr>
        <p:spPr>
          <a:xfrm>
            <a:off x="4230000" y="293652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14"/>
          <p:cNvSpPr/>
          <p:nvPr/>
        </p:nvSpPr>
        <p:spPr>
          <a:xfrm>
            <a:off x="4230000" y="369252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15"/>
          <p:cNvSpPr/>
          <p:nvPr/>
        </p:nvSpPr>
        <p:spPr>
          <a:xfrm>
            <a:off x="4230000" y="444852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16"/>
          <p:cNvSpPr/>
          <p:nvPr/>
        </p:nvSpPr>
        <p:spPr>
          <a:xfrm>
            <a:off x="5343840" y="2108520"/>
            <a:ext cx="82296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17"/>
          <p:cNvSpPr/>
          <p:nvPr/>
        </p:nvSpPr>
        <p:spPr>
          <a:xfrm>
            <a:off x="5363280" y="2840040"/>
            <a:ext cx="64008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Line 18"/>
          <p:cNvSpPr/>
          <p:nvPr/>
        </p:nvSpPr>
        <p:spPr>
          <a:xfrm flipV="1">
            <a:off x="5363280" y="3480120"/>
            <a:ext cx="640080" cy="182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19"/>
          <p:cNvSpPr/>
          <p:nvPr/>
        </p:nvSpPr>
        <p:spPr>
          <a:xfrm flipV="1">
            <a:off x="5454720" y="3663000"/>
            <a:ext cx="731520" cy="822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20"/>
          <p:cNvSpPr/>
          <p:nvPr/>
        </p:nvSpPr>
        <p:spPr>
          <a:xfrm>
            <a:off x="6892920" y="3114360"/>
            <a:ext cx="4626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1"/>
          <p:cNvSpPr/>
          <p:nvPr/>
        </p:nvSpPr>
        <p:spPr>
          <a:xfrm>
            <a:off x="7355520" y="2949480"/>
            <a:ext cx="9874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CustomShape 22"/>
          <p:cNvSpPr/>
          <p:nvPr/>
        </p:nvSpPr>
        <p:spPr>
          <a:xfrm>
            <a:off x="3068640" y="1978200"/>
            <a:ext cx="71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Bias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6" name="CustomShape 23"/>
          <p:cNvSpPr/>
          <p:nvPr/>
        </p:nvSpPr>
        <p:spPr>
          <a:xfrm>
            <a:off x="2744640" y="3562200"/>
            <a:ext cx="71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Inputs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7" name="Line 24"/>
          <p:cNvSpPr/>
          <p:nvPr/>
        </p:nvSpPr>
        <p:spPr>
          <a:xfrm>
            <a:off x="3423600" y="2640600"/>
            <a:ext cx="360" cy="201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25"/>
          <p:cNvSpPr/>
          <p:nvPr/>
        </p:nvSpPr>
        <p:spPr>
          <a:xfrm>
            <a:off x="3423600" y="2640600"/>
            <a:ext cx="1825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26"/>
          <p:cNvSpPr/>
          <p:nvPr/>
        </p:nvSpPr>
        <p:spPr>
          <a:xfrm>
            <a:off x="3423960" y="4656600"/>
            <a:ext cx="1825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27"/>
          <p:cNvSpPr/>
          <p:nvPr/>
        </p:nvSpPr>
        <p:spPr>
          <a:xfrm>
            <a:off x="1231920" y="2853720"/>
            <a:ext cx="826200" cy="7354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8"/>
          <p:cNvSpPr/>
          <p:nvPr/>
        </p:nvSpPr>
        <p:spPr>
          <a:xfrm>
            <a:off x="1674360" y="294120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9"/>
          <p:cNvSpPr/>
          <p:nvPr/>
        </p:nvSpPr>
        <p:spPr>
          <a:xfrm>
            <a:off x="1778760" y="283716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0"/>
          <p:cNvSpPr/>
          <p:nvPr/>
        </p:nvSpPr>
        <p:spPr>
          <a:xfrm>
            <a:off x="1465200" y="29066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1"/>
          <p:cNvSpPr/>
          <p:nvPr/>
        </p:nvSpPr>
        <p:spPr>
          <a:xfrm>
            <a:off x="1869120" y="2657160"/>
            <a:ext cx="73080" cy="73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2"/>
          <p:cNvSpPr/>
          <p:nvPr/>
        </p:nvSpPr>
        <p:spPr>
          <a:xfrm>
            <a:off x="1569600" y="301068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33"/>
          <p:cNvSpPr/>
          <p:nvPr/>
        </p:nvSpPr>
        <p:spPr>
          <a:xfrm>
            <a:off x="1848600" y="294120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34"/>
          <p:cNvSpPr/>
          <p:nvPr/>
        </p:nvSpPr>
        <p:spPr>
          <a:xfrm>
            <a:off x="1813680" y="31496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35"/>
          <p:cNvSpPr/>
          <p:nvPr/>
        </p:nvSpPr>
        <p:spPr>
          <a:xfrm>
            <a:off x="2057760" y="308016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36"/>
          <p:cNvSpPr/>
          <p:nvPr/>
        </p:nvSpPr>
        <p:spPr>
          <a:xfrm>
            <a:off x="1674360" y="31496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7"/>
          <p:cNvSpPr/>
          <p:nvPr/>
        </p:nvSpPr>
        <p:spPr>
          <a:xfrm>
            <a:off x="1953000" y="325368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8"/>
          <p:cNvSpPr/>
          <p:nvPr/>
        </p:nvSpPr>
        <p:spPr>
          <a:xfrm>
            <a:off x="1953000" y="294120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9"/>
          <p:cNvSpPr/>
          <p:nvPr/>
        </p:nvSpPr>
        <p:spPr>
          <a:xfrm>
            <a:off x="1545120" y="2801160"/>
            <a:ext cx="73080" cy="73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0"/>
          <p:cNvSpPr/>
          <p:nvPr/>
        </p:nvSpPr>
        <p:spPr>
          <a:xfrm>
            <a:off x="1953000" y="304560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41"/>
          <p:cNvSpPr/>
          <p:nvPr/>
        </p:nvSpPr>
        <p:spPr>
          <a:xfrm>
            <a:off x="1813680" y="332316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42"/>
          <p:cNvSpPr/>
          <p:nvPr/>
        </p:nvSpPr>
        <p:spPr>
          <a:xfrm>
            <a:off x="1459800" y="3222360"/>
            <a:ext cx="70200" cy="157680"/>
          </a:xfrm>
          <a:custGeom>
            <a:avLst/>
            <a:gdLst/>
            <a:ahLst/>
            <a:rect l="l" t="t" r="r" b="b"/>
            <a:pathLst>
              <a:path w="248" h="491">
                <a:moveTo>
                  <a:pt x="123" y="0"/>
                </a:moveTo>
                <a:lnTo>
                  <a:pt x="247" y="490"/>
                </a:lnTo>
                <a:lnTo>
                  <a:pt x="0" y="490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43"/>
          <p:cNvSpPr/>
          <p:nvPr/>
        </p:nvSpPr>
        <p:spPr>
          <a:xfrm>
            <a:off x="1251000" y="308376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44"/>
          <p:cNvSpPr/>
          <p:nvPr/>
        </p:nvSpPr>
        <p:spPr>
          <a:xfrm>
            <a:off x="1564920" y="3222720"/>
            <a:ext cx="70200" cy="157680"/>
          </a:xfrm>
          <a:custGeom>
            <a:avLst/>
            <a:gdLst/>
            <a:ahLst/>
            <a:rect l="l" t="t" r="r" b="b"/>
            <a:pathLst>
              <a:path w="248" h="491">
                <a:moveTo>
                  <a:pt x="123" y="0"/>
                </a:moveTo>
                <a:lnTo>
                  <a:pt x="247" y="490"/>
                </a:lnTo>
                <a:lnTo>
                  <a:pt x="0" y="490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5"/>
          <p:cNvSpPr/>
          <p:nvPr/>
        </p:nvSpPr>
        <p:spPr>
          <a:xfrm>
            <a:off x="1390320" y="332676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6"/>
          <p:cNvSpPr/>
          <p:nvPr/>
        </p:nvSpPr>
        <p:spPr>
          <a:xfrm>
            <a:off x="1216080" y="3222720"/>
            <a:ext cx="70200" cy="157680"/>
          </a:xfrm>
          <a:custGeom>
            <a:avLst/>
            <a:gdLst/>
            <a:ahLst/>
            <a:rect l="l" t="t" r="r" b="b"/>
            <a:pathLst>
              <a:path w="248" h="491">
                <a:moveTo>
                  <a:pt x="123" y="0"/>
                </a:moveTo>
                <a:lnTo>
                  <a:pt x="247" y="490"/>
                </a:lnTo>
                <a:lnTo>
                  <a:pt x="0" y="490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47"/>
          <p:cNvSpPr/>
          <p:nvPr/>
        </p:nvSpPr>
        <p:spPr>
          <a:xfrm>
            <a:off x="1704240" y="343080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48"/>
          <p:cNvSpPr/>
          <p:nvPr/>
        </p:nvSpPr>
        <p:spPr>
          <a:xfrm>
            <a:off x="1390320" y="304884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247" y="0"/>
                </a:moveTo>
                <a:lnTo>
                  <a:pt x="247" y="491"/>
                </a:lnTo>
                <a:lnTo>
                  <a:pt x="0" y="491"/>
                </a:lnTo>
                <a:lnTo>
                  <a:pt x="247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49"/>
          <p:cNvSpPr/>
          <p:nvPr/>
        </p:nvSpPr>
        <p:spPr>
          <a:xfrm>
            <a:off x="1216080" y="350028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50"/>
          <p:cNvSpPr/>
          <p:nvPr/>
        </p:nvSpPr>
        <p:spPr>
          <a:xfrm>
            <a:off x="1307520" y="3604680"/>
            <a:ext cx="71316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CustomShape 51"/>
          <p:cNvSpPr/>
          <p:nvPr/>
        </p:nvSpPr>
        <p:spPr>
          <a:xfrm>
            <a:off x="1199520" y="2560680"/>
            <a:ext cx="71316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CustomShape 52"/>
          <p:cNvSpPr/>
          <p:nvPr/>
        </p:nvSpPr>
        <p:spPr>
          <a:xfrm>
            <a:off x="1188720" y="983520"/>
            <a:ext cx="8127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Perceptron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a single layer neural network, feed forward model (non-cyclical).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3960" y="538776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2923920" y="166680"/>
            <a:ext cx="41900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Perceptron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26400" y="535320"/>
            <a:ext cx="783072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Perceptron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an algorithm for learning a binary classifier: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function that maps its input x (a real-valued vector) to an output value f(x) (a single binary value):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59" name="Formula 3"/>
              <p:cNvSpPr txBox="1"/>
              <p:nvPr/>
            </p:nvSpPr>
            <p:spPr>
              <a:xfrm>
                <a:off x="2187360" y="2607840"/>
                <a:ext cx="231480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{"/>
                        <m:endChr m:val=""/>
                      </m:dPr>
                      <m:e>
                        <m:m>
                          <m:mr>
                            <m:e>
                              <m:r>
                                <m:t xml:space="preserve">1</m:t>
                              </m:r>
                            </m:e>
                            <m:e>
                              <m:r>
                                <m:t xml:space="preserve">if</m:t>
                              </m:r>
                              <m:r>
                                <m:t xml:space="preserve">w</m:t>
                              </m:r>
                              <m:r>
                                <m:t xml:space="preserve">.</m:t>
                              </m:r>
                              <m:r>
                                <m:t xml:space="preserve">x</m:t>
                              </m:r>
                              <m:r>
                                <m:t xml:space="preserve">+</m:t>
                              </m:r>
                              <m:r>
                                <m:t xml:space="preserve">b</m:t>
                              </m:r>
                              <m:r>
                                <m:t xml:space="preserve">&gt;</m:t>
                              </m:r>
                              <m:r>
                                <m:t xml:space="preserve">0</m:t>
                              </m:r>
                              <m:r>
                                <m:t xml:space="preserve">,</m:t>
                              </m:r>
                            </m:e>
                          </m:mr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otherwise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60" name="Formula 4"/>
              <p:cNvSpPr txBox="1"/>
              <p:nvPr/>
            </p:nvSpPr>
            <p:spPr>
              <a:xfrm>
                <a:off x="4890240" y="2212560"/>
                <a:ext cx="3446640" cy="1117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r>
                          <m:t xml:space="preserve">where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t xml:space="preserve">w</m:t>
                        </m:r>
                        <m:r>
                          <m:t xml:space="preserve">.</m:t>
                        </m:r>
                        <m:r>
                          <m:t xml:space="preserve">x</m:t>
                        </m:r>
                        <m:r>
                          <m:t xml:space="preserve">=</m:t>
                        </m:r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m</m:t>
                            </m:r>
                          </m:sub>
                          <m:sup>
                            <m:r>
                              <m:t xml:space="preserve">i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p>
                          <m:e>
                            <m:sSub>
                              <m:e>
                                <m:r>
                                  <m:t xml:space="preserve">w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e>
                        </m:nary>
                        <m:r>
                          <m:t xml:space="preserve">.</m:t>
                        </m:r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r>
                          <m:t xml:space="preserve">m</m:t>
                        </m:r>
                        <m:r>
                          <m:t xml:space="preserve">:</m:t>
                        </m:r>
                        <m:r>
                          <m:t xml:space="preserve">number</m:t>
                        </m:r>
                        <m:r>
                          <m:t xml:space="preserve">of</m:t>
                        </m:r>
                        <m:r>
                          <m:t xml:space="preserve">input</m:t>
                        </m:r>
                        <m:r>
                          <m:t xml:space="preserve">values</m:t>
                        </m:r>
                      </m:e>
                      <m:e>
                        <m:r>
                          <m:t xml:space="preserve">b</m:t>
                        </m:r>
                        <m:r>
                          <m:t xml:space="preserve">:</m:t>
                        </m:r>
                        <m:r>
                          <m:t xml:space="preserve">bias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t xml:space="preserve">not</m:t>
                        </m:r>
                        <m:r>
                          <m:t xml:space="preserve">dependant</m:t>
                        </m:r>
                        <m:r>
                          <m:t xml:space="preserve">on</m:t>
                        </m:r>
                        <m:r>
                          <m:t xml:space="preserve">input</m:t>
                        </m:r>
                        <m:r>
                          <m:t xml:space="preserve">values</m:t>
                        </m:r>
                      </m:e>
                    </m:eqArr>
                  </m:oMath>
                </a14:m>
              </a:p>
            </p:txBody>
          </p:sp>
        </mc:Choice>
        <mc:Fallback/>
      </mc:AlternateContent>
      <p:sp>
        <p:nvSpPr>
          <p:cNvPr id="361" name="CustomShape 5"/>
          <p:cNvSpPr/>
          <p:nvPr/>
        </p:nvSpPr>
        <p:spPr>
          <a:xfrm>
            <a:off x="551880" y="3591360"/>
            <a:ext cx="912240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Perceptron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learning algorithm does not terminate if the learning set is not linearly separable.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2" name="Line 6"/>
          <p:cNvSpPr/>
          <p:nvPr/>
        </p:nvSpPr>
        <p:spPr>
          <a:xfrm>
            <a:off x="8555760" y="950400"/>
            <a:ext cx="826200" cy="7354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7"/>
          <p:cNvSpPr/>
          <p:nvPr/>
        </p:nvSpPr>
        <p:spPr>
          <a:xfrm>
            <a:off x="8998200" y="103788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8"/>
          <p:cNvSpPr/>
          <p:nvPr/>
        </p:nvSpPr>
        <p:spPr>
          <a:xfrm>
            <a:off x="9102600" y="9338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9"/>
          <p:cNvSpPr/>
          <p:nvPr/>
        </p:nvSpPr>
        <p:spPr>
          <a:xfrm>
            <a:off x="8789040" y="100332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0"/>
          <p:cNvSpPr/>
          <p:nvPr/>
        </p:nvSpPr>
        <p:spPr>
          <a:xfrm>
            <a:off x="9192960" y="753840"/>
            <a:ext cx="73080" cy="73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1"/>
          <p:cNvSpPr/>
          <p:nvPr/>
        </p:nvSpPr>
        <p:spPr>
          <a:xfrm>
            <a:off x="8893440" y="110736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2"/>
          <p:cNvSpPr/>
          <p:nvPr/>
        </p:nvSpPr>
        <p:spPr>
          <a:xfrm>
            <a:off x="9172440" y="103788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3"/>
          <p:cNvSpPr/>
          <p:nvPr/>
        </p:nvSpPr>
        <p:spPr>
          <a:xfrm>
            <a:off x="9137520" y="124632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"/>
          <p:cNvSpPr/>
          <p:nvPr/>
        </p:nvSpPr>
        <p:spPr>
          <a:xfrm>
            <a:off x="9381600" y="11768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5"/>
          <p:cNvSpPr/>
          <p:nvPr/>
        </p:nvSpPr>
        <p:spPr>
          <a:xfrm>
            <a:off x="8998200" y="124632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6"/>
          <p:cNvSpPr/>
          <p:nvPr/>
        </p:nvSpPr>
        <p:spPr>
          <a:xfrm>
            <a:off x="9276840" y="135036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7"/>
          <p:cNvSpPr/>
          <p:nvPr/>
        </p:nvSpPr>
        <p:spPr>
          <a:xfrm>
            <a:off x="9276840" y="103788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8"/>
          <p:cNvSpPr/>
          <p:nvPr/>
        </p:nvSpPr>
        <p:spPr>
          <a:xfrm>
            <a:off x="8868960" y="897840"/>
            <a:ext cx="73080" cy="73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9"/>
          <p:cNvSpPr/>
          <p:nvPr/>
        </p:nvSpPr>
        <p:spPr>
          <a:xfrm>
            <a:off x="9276840" y="114228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20"/>
          <p:cNvSpPr/>
          <p:nvPr/>
        </p:nvSpPr>
        <p:spPr>
          <a:xfrm>
            <a:off x="9137520" y="14198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21"/>
          <p:cNvSpPr/>
          <p:nvPr/>
        </p:nvSpPr>
        <p:spPr>
          <a:xfrm>
            <a:off x="8783640" y="1319040"/>
            <a:ext cx="70200" cy="157680"/>
          </a:xfrm>
          <a:custGeom>
            <a:avLst/>
            <a:gdLst/>
            <a:ahLst/>
            <a:rect l="l" t="t" r="r" b="b"/>
            <a:pathLst>
              <a:path w="248" h="491">
                <a:moveTo>
                  <a:pt x="123" y="0"/>
                </a:moveTo>
                <a:lnTo>
                  <a:pt x="247" y="490"/>
                </a:lnTo>
                <a:lnTo>
                  <a:pt x="0" y="490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2"/>
          <p:cNvSpPr/>
          <p:nvPr/>
        </p:nvSpPr>
        <p:spPr>
          <a:xfrm>
            <a:off x="8574840" y="118044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3"/>
          <p:cNvSpPr/>
          <p:nvPr/>
        </p:nvSpPr>
        <p:spPr>
          <a:xfrm>
            <a:off x="8888760" y="1319400"/>
            <a:ext cx="70200" cy="157680"/>
          </a:xfrm>
          <a:custGeom>
            <a:avLst/>
            <a:gdLst/>
            <a:ahLst/>
            <a:rect l="l" t="t" r="r" b="b"/>
            <a:pathLst>
              <a:path w="248" h="491">
                <a:moveTo>
                  <a:pt x="123" y="0"/>
                </a:moveTo>
                <a:lnTo>
                  <a:pt x="247" y="490"/>
                </a:lnTo>
                <a:lnTo>
                  <a:pt x="0" y="490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4"/>
          <p:cNvSpPr/>
          <p:nvPr/>
        </p:nvSpPr>
        <p:spPr>
          <a:xfrm>
            <a:off x="8714160" y="142344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5"/>
          <p:cNvSpPr/>
          <p:nvPr/>
        </p:nvSpPr>
        <p:spPr>
          <a:xfrm>
            <a:off x="8539920" y="1319400"/>
            <a:ext cx="70200" cy="157680"/>
          </a:xfrm>
          <a:custGeom>
            <a:avLst/>
            <a:gdLst/>
            <a:ahLst/>
            <a:rect l="l" t="t" r="r" b="b"/>
            <a:pathLst>
              <a:path w="248" h="491">
                <a:moveTo>
                  <a:pt x="123" y="0"/>
                </a:moveTo>
                <a:lnTo>
                  <a:pt x="247" y="490"/>
                </a:lnTo>
                <a:lnTo>
                  <a:pt x="0" y="490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26"/>
          <p:cNvSpPr/>
          <p:nvPr/>
        </p:nvSpPr>
        <p:spPr>
          <a:xfrm>
            <a:off x="9028080" y="152748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7"/>
          <p:cNvSpPr/>
          <p:nvPr/>
        </p:nvSpPr>
        <p:spPr>
          <a:xfrm>
            <a:off x="8714160" y="114552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247" y="0"/>
                </a:moveTo>
                <a:lnTo>
                  <a:pt x="247" y="491"/>
                </a:lnTo>
                <a:lnTo>
                  <a:pt x="0" y="491"/>
                </a:lnTo>
                <a:lnTo>
                  <a:pt x="247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8"/>
          <p:cNvSpPr/>
          <p:nvPr/>
        </p:nvSpPr>
        <p:spPr>
          <a:xfrm>
            <a:off x="8539920" y="159696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29"/>
          <p:cNvSpPr/>
          <p:nvPr/>
        </p:nvSpPr>
        <p:spPr>
          <a:xfrm>
            <a:off x="1998720" y="2466720"/>
            <a:ext cx="2671200" cy="909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p:sp>
        <p:nvSpPr>
          <p:cNvPr id="387" name="CustomShape 30"/>
          <p:cNvSpPr/>
          <p:nvPr/>
        </p:nvSpPr>
        <p:spPr>
          <a:xfrm>
            <a:off x="531000" y="4453920"/>
            <a:ext cx="76914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Perceptrons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can be used to compute logical functions: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AND, OR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2923920" y="94680"/>
            <a:ext cx="41900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Perceptron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108000" y="619920"/>
            <a:ext cx="1010772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are vectors whose components are the weights and inputs.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threshold is the perceptron’s bias,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b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≡ −threshold.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bias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a measure of how easy it is to get the perceptron to output a 1 or how easy it is to get the perceptron to fire: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big bias: easy to output a 1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negative bias: difficult to output a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2828160" y="4419360"/>
            <a:ext cx="722520" cy="72252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4"/>
          <p:cNvSpPr/>
          <p:nvPr/>
        </p:nvSpPr>
        <p:spPr>
          <a:xfrm>
            <a:off x="2019600" y="4128480"/>
            <a:ext cx="844560" cy="45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Line 5"/>
          <p:cNvSpPr/>
          <p:nvPr/>
        </p:nvSpPr>
        <p:spPr>
          <a:xfrm flipV="1">
            <a:off x="1800720" y="4885200"/>
            <a:ext cx="1027440" cy="165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Line 6"/>
          <p:cNvSpPr/>
          <p:nvPr/>
        </p:nvSpPr>
        <p:spPr>
          <a:xfrm>
            <a:off x="3636720" y="4762800"/>
            <a:ext cx="6328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7"/>
          <p:cNvSpPr/>
          <p:nvPr/>
        </p:nvSpPr>
        <p:spPr>
          <a:xfrm>
            <a:off x="1626480" y="3912480"/>
            <a:ext cx="45072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8"/>
          <p:cNvSpPr/>
          <p:nvPr/>
        </p:nvSpPr>
        <p:spPr>
          <a:xfrm>
            <a:off x="1443600" y="4848480"/>
            <a:ext cx="45396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CustomShape 9"/>
          <p:cNvSpPr/>
          <p:nvPr/>
        </p:nvSpPr>
        <p:spPr>
          <a:xfrm>
            <a:off x="4202280" y="4560480"/>
            <a:ext cx="982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7" name="Formula 10"/>
              <p:cNvSpPr txBox="1"/>
              <p:nvPr/>
            </p:nvSpPr>
            <p:spPr>
              <a:xfrm>
                <a:off x="5484240" y="4415760"/>
                <a:ext cx="2250360" cy="687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output</m:t>
                    </m:r>
                    <m:r>
                      <m:t xml:space="preserve">=</m:t>
                    </m:r>
                    <m:d>
                      <m:dPr>
                        <m:begChr m:val="{"/>
                        <m:endChr m:val=""/>
                      </m:dPr>
                      <m:e>
                        <m:m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if</m:t>
                              </m:r>
                              <m:r>
                                <m:t xml:space="preserve">w</m:t>
                              </m:r>
                              <m:r>
                                <m:t xml:space="preserve">.</m:t>
                              </m:r>
                              <m:r>
                                <m:t xml:space="preserve">x</m:t>
                              </m:r>
                              <m:r>
                                <m:t xml:space="preserve">+</m:t>
                              </m:r>
                              <m:r>
                                <m:t xml:space="preserve">b</m:t>
                              </m:r>
                              <m:r>
                                <m:t xml:space="preserve">⩽</m:t>
                              </m:r>
                              <m:r>
                                <m:t xml:space="preserve">0</m:t>
                              </m:r>
                            </m:e>
                          </m:mr>
                          <m:mr>
                            <m:e>
                              <m:r>
                                <m:t xml:space="preserve">1</m:t>
                              </m:r>
                            </m:e>
                            <m:e>
                              <m:r>
                                <m:t xml:space="preserve">if</m:t>
                              </m:r>
                              <m:r>
                                <m:t xml:space="preserve">w</m:t>
                              </m:r>
                              <m:r>
                                <m:t xml:space="preserve">.</m:t>
                              </m:r>
                              <m:r>
                                <m:t xml:space="preserve">x</m:t>
                              </m:r>
                              <m:r>
                                <m:t xml:space="preserve">+</m:t>
                              </m:r>
                              <m:r>
                                <m:t xml:space="preserve">b</m:t>
                              </m:r>
                              <m:r>
                                <m:t xml:space="preserve">&gt;</m:t>
                              </m:r>
                              <m:r>
                                <m:t xml:space="preserve">0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398" name="CustomShape 11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9" name="CustomShape 12"/>
          <p:cNvSpPr/>
          <p:nvPr/>
        </p:nvSpPr>
        <p:spPr>
          <a:xfrm>
            <a:off x="2258280" y="4020480"/>
            <a:ext cx="598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0" name="CustomShape 13"/>
          <p:cNvSpPr/>
          <p:nvPr/>
        </p:nvSpPr>
        <p:spPr>
          <a:xfrm>
            <a:off x="2150640" y="4668480"/>
            <a:ext cx="56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1" name="CustomShape 14"/>
          <p:cNvSpPr/>
          <p:nvPr/>
        </p:nvSpPr>
        <p:spPr>
          <a:xfrm>
            <a:off x="3014640" y="4596480"/>
            <a:ext cx="29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p:sp>
        <p:nvSpPr>
          <p:cNvPr id="403" name="CustomShape 15"/>
          <p:cNvSpPr/>
          <p:nvPr/>
        </p:nvSpPr>
        <p:spPr>
          <a:xfrm>
            <a:off x="2834280" y="5172480"/>
            <a:ext cx="762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bias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4" name="CustomShape 16"/>
          <p:cNvSpPr/>
          <p:nvPr/>
        </p:nvSpPr>
        <p:spPr>
          <a:xfrm>
            <a:off x="2186280" y="3696480"/>
            <a:ext cx="1100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weights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5" name="CustomShape 17"/>
          <p:cNvSpPr/>
          <p:nvPr/>
        </p:nvSpPr>
        <p:spPr>
          <a:xfrm>
            <a:off x="1250280" y="3588480"/>
            <a:ext cx="88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2923920" y="94680"/>
            <a:ext cx="41900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Perceptron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1748520" y="1647360"/>
            <a:ext cx="722520" cy="72252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Line 4"/>
          <p:cNvSpPr/>
          <p:nvPr/>
        </p:nvSpPr>
        <p:spPr>
          <a:xfrm>
            <a:off x="939960" y="1356480"/>
            <a:ext cx="844560" cy="45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5"/>
          <p:cNvSpPr/>
          <p:nvPr/>
        </p:nvSpPr>
        <p:spPr>
          <a:xfrm flipV="1">
            <a:off x="721080" y="2113200"/>
            <a:ext cx="1027440" cy="165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6"/>
          <p:cNvSpPr/>
          <p:nvPr/>
        </p:nvSpPr>
        <p:spPr>
          <a:xfrm>
            <a:off x="2557080" y="1990800"/>
            <a:ext cx="6328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7"/>
          <p:cNvSpPr/>
          <p:nvPr/>
        </p:nvSpPr>
        <p:spPr>
          <a:xfrm>
            <a:off x="548640" y="1050480"/>
            <a:ext cx="44892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365760" y="2056320"/>
            <a:ext cx="45216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9"/>
          <p:cNvSpPr/>
          <p:nvPr/>
        </p:nvSpPr>
        <p:spPr>
          <a:xfrm>
            <a:off x="3122640" y="1788480"/>
            <a:ext cx="1076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10"/>
          <p:cNvSpPr/>
          <p:nvPr/>
        </p:nvSpPr>
        <p:spPr>
          <a:xfrm>
            <a:off x="1178640" y="1248480"/>
            <a:ext cx="598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6" name="CustomShape 11"/>
          <p:cNvSpPr/>
          <p:nvPr/>
        </p:nvSpPr>
        <p:spPr>
          <a:xfrm>
            <a:off x="1071000" y="1860480"/>
            <a:ext cx="475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7" name="CustomShape 12"/>
          <p:cNvSpPr/>
          <p:nvPr/>
        </p:nvSpPr>
        <p:spPr>
          <a:xfrm>
            <a:off x="1935000" y="1824480"/>
            <a:ext cx="29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CustomShape 13"/>
          <p:cNvSpPr/>
          <p:nvPr/>
        </p:nvSpPr>
        <p:spPr>
          <a:xfrm>
            <a:off x="4300560" y="1031040"/>
            <a:ext cx="5423400" cy="40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0;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0; 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-2; b = 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(-2)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Noto Sans CJK JP Regular"/>
              </a:rPr>
              <a:t>*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0 + (-2)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Noto Sans CJK JP Regular"/>
              </a:rPr>
              <a:t>*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0  +  3 = 3 output is positive: output 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0;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= 1 or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1;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= 0;  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-2; b = 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(-2)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Noto Sans CJK JP Regular"/>
              </a:rPr>
              <a:t>*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0 + (-2)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Noto Sans CJK JP Regular"/>
              </a:rPr>
              <a:t>*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1  + 3 = 1 output is positive: output 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1;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= 1; 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-2; b = 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(-2)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Noto Sans CJK JP Regular"/>
              </a:rPr>
              <a:t>*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1 + (-2)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Noto Sans CJK JP Regular"/>
              </a:rPr>
              <a:t>*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1  +  3 = -1 output is negative: output 0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p:sp>
        <p:nvSpPr>
          <p:cNvPr id="420" name="CustomShape 14"/>
          <p:cNvSpPr/>
          <p:nvPr/>
        </p:nvSpPr>
        <p:spPr>
          <a:xfrm>
            <a:off x="998280" y="960480"/>
            <a:ext cx="1100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weights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CustomShape 15"/>
          <p:cNvSpPr/>
          <p:nvPr/>
        </p:nvSpPr>
        <p:spPr>
          <a:xfrm>
            <a:off x="224640" y="776160"/>
            <a:ext cx="88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CustomShape 16"/>
          <p:cNvSpPr/>
          <p:nvPr/>
        </p:nvSpPr>
        <p:spPr>
          <a:xfrm>
            <a:off x="1773360" y="2405520"/>
            <a:ext cx="762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bias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3" name="Formula 17"/>
              <p:cNvSpPr txBox="1"/>
              <p:nvPr/>
            </p:nvSpPr>
            <p:spPr>
              <a:xfrm>
                <a:off x="855720" y="3075840"/>
                <a:ext cx="231480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{"/>
                        <m:endChr m:val=""/>
                      </m:dPr>
                      <m:e>
                        <m:m>
                          <m:mr>
                            <m:e>
                              <m:r>
                                <m:t xml:space="preserve">1</m:t>
                              </m:r>
                            </m:e>
                            <m:e>
                              <m:r>
                                <m:t xml:space="preserve">if</m:t>
                              </m:r>
                              <m:r>
                                <m:t xml:space="preserve">w</m:t>
                              </m:r>
                              <m:r>
                                <m:t xml:space="preserve">.</m:t>
                              </m:r>
                              <m:r>
                                <m:t xml:space="preserve">x</m:t>
                              </m:r>
                              <m:r>
                                <m:t xml:space="preserve">+</m:t>
                              </m:r>
                              <m:r>
                                <m:t xml:space="preserve">b</m:t>
                              </m:r>
                              <m:r>
                                <m:t xml:space="preserve">&gt;</m:t>
                              </m:r>
                              <m:r>
                                <m:t xml:space="preserve">0</m:t>
                              </m:r>
                              <m:r>
                                <m:t xml:space="preserve">,</m:t>
                              </m:r>
                            </m:e>
                          </m:mr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otherwise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24" name="Formula 18"/>
              <p:cNvSpPr txBox="1"/>
              <p:nvPr/>
            </p:nvSpPr>
            <p:spPr>
              <a:xfrm>
                <a:off x="264600" y="3882240"/>
                <a:ext cx="3481920" cy="1116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r>
                          <m:t xml:space="preserve">where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t xml:space="preserve">w</m:t>
                        </m:r>
                        <m:r>
                          <m:t xml:space="preserve">.</m:t>
                        </m:r>
                        <m:r>
                          <m:t xml:space="preserve">x</m:t>
                        </m:r>
                        <m:r>
                          <m:t xml:space="preserve">=</m:t>
                        </m:r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m</m:t>
                            </m:r>
                          </m:sub>
                          <m:sup>
                            <m:r>
                              <m:t xml:space="preserve">i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p>
                          <m:e>
                            <m:sSub>
                              <m:e>
                                <m:r>
                                  <m:t xml:space="preserve">w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e>
                        </m:nary>
                        <m:r>
                          <m:t xml:space="preserve">.</m:t>
                        </m:r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r>
                          <m:t xml:space="preserve">m</m:t>
                        </m:r>
                        <m:r>
                          <m:t xml:space="preserve">:</m:t>
                        </m:r>
                        <m:r>
                          <m:t xml:space="preserve">number</m:t>
                        </m:r>
                        <m:r>
                          <m:t xml:space="preserve">of</m:t>
                        </m:r>
                        <m:r>
                          <m:t xml:space="preserve">input</m:t>
                        </m:r>
                        <m:r>
                          <m:t xml:space="preserve">values</m:t>
                        </m:r>
                      </m:e>
                      <m:e>
                        <m:r>
                          <m:t xml:space="preserve">b</m:t>
                        </m:r>
                        <m:r>
                          <m:t xml:space="preserve">:</m:t>
                        </m:r>
                        <m:r>
                          <m:t xml:space="preserve">bias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t xml:space="preserve">not</m:t>
                        </m:r>
                        <m:r>
                          <m:t xml:space="preserve">dependant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t xml:space="preserve">on</m:t>
                        </m:r>
                        <m:r>
                          <m:t xml:space="preserve">input</m:t>
                        </m:r>
                        <m:r>
                          <m:t xml:space="preserve">values</m:t>
                        </m:r>
                      </m:e>
                    </m:eqAr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2986560" y="-13320"/>
            <a:ext cx="42825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Perceptron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307440" y="2626560"/>
            <a:ext cx="970776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a network of perceptrons a small change in the weights or bias of any single perceptron in the network can cause the output of that perceptron to completely flip from 0 to 1.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That flip may then cause the behavior of the rest of the network to completely change.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p:sp>
        <p:nvSpPr>
          <p:cNvPr id="429" name="CustomShape 4"/>
          <p:cNvSpPr/>
          <p:nvPr/>
        </p:nvSpPr>
        <p:spPr>
          <a:xfrm>
            <a:off x="3453480" y="122580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5"/>
          <p:cNvSpPr/>
          <p:nvPr/>
        </p:nvSpPr>
        <p:spPr>
          <a:xfrm>
            <a:off x="3453840" y="172980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6"/>
          <p:cNvSpPr/>
          <p:nvPr/>
        </p:nvSpPr>
        <p:spPr>
          <a:xfrm>
            <a:off x="3453840" y="223380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7"/>
          <p:cNvSpPr/>
          <p:nvPr/>
        </p:nvSpPr>
        <p:spPr>
          <a:xfrm>
            <a:off x="5685840" y="90180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8"/>
          <p:cNvSpPr/>
          <p:nvPr/>
        </p:nvSpPr>
        <p:spPr>
          <a:xfrm>
            <a:off x="5685840" y="137016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9"/>
          <p:cNvSpPr/>
          <p:nvPr/>
        </p:nvSpPr>
        <p:spPr>
          <a:xfrm>
            <a:off x="5685840" y="187416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0"/>
          <p:cNvSpPr/>
          <p:nvPr/>
        </p:nvSpPr>
        <p:spPr>
          <a:xfrm>
            <a:off x="5685840" y="237816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1"/>
          <p:cNvSpPr/>
          <p:nvPr/>
        </p:nvSpPr>
        <p:spPr>
          <a:xfrm>
            <a:off x="6693840" y="1478160"/>
            <a:ext cx="347040" cy="347040"/>
          </a:xfrm>
          <a:prstGeom prst="ellipse">
            <a:avLst/>
          </a:prstGeom>
          <a:noFill/>
          <a:ln w="1908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2"/>
          <p:cNvSpPr/>
          <p:nvPr/>
        </p:nvSpPr>
        <p:spPr>
          <a:xfrm>
            <a:off x="6694200" y="1946160"/>
            <a:ext cx="347040" cy="347040"/>
          </a:xfrm>
          <a:prstGeom prst="ellipse">
            <a:avLst/>
          </a:prstGeom>
          <a:noFill/>
          <a:ln w="1908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Line 13"/>
          <p:cNvSpPr/>
          <p:nvPr/>
        </p:nvSpPr>
        <p:spPr>
          <a:xfrm flipV="1">
            <a:off x="3793320" y="1012680"/>
            <a:ext cx="712080" cy="2131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Line 14"/>
          <p:cNvSpPr/>
          <p:nvPr/>
        </p:nvSpPr>
        <p:spPr>
          <a:xfrm>
            <a:off x="3819240" y="1323000"/>
            <a:ext cx="750600" cy="182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Line 15"/>
          <p:cNvSpPr/>
          <p:nvPr/>
        </p:nvSpPr>
        <p:spPr>
          <a:xfrm>
            <a:off x="3819240" y="1507320"/>
            <a:ext cx="705600" cy="366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Line 16"/>
          <p:cNvSpPr/>
          <p:nvPr/>
        </p:nvSpPr>
        <p:spPr>
          <a:xfrm>
            <a:off x="3737880" y="1591560"/>
            <a:ext cx="831960" cy="828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Line 17"/>
          <p:cNvSpPr/>
          <p:nvPr/>
        </p:nvSpPr>
        <p:spPr>
          <a:xfrm flipV="1">
            <a:off x="3829320" y="1623240"/>
            <a:ext cx="712080" cy="2131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Line 18"/>
          <p:cNvSpPr/>
          <p:nvPr/>
        </p:nvSpPr>
        <p:spPr>
          <a:xfrm>
            <a:off x="3819240" y="1939680"/>
            <a:ext cx="750600" cy="155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Line 19"/>
          <p:cNvSpPr/>
          <p:nvPr/>
        </p:nvSpPr>
        <p:spPr>
          <a:xfrm>
            <a:off x="3737880" y="2095560"/>
            <a:ext cx="831960" cy="416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20"/>
          <p:cNvSpPr/>
          <p:nvPr/>
        </p:nvSpPr>
        <p:spPr>
          <a:xfrm flipV="1">
            <a:off x="3737880" y="1140120"/>
            <a:ext cx="767520" cy="58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21"/>
          <p:cNvSpPr/>
          <p:nvPr/>
        </p:nvSpPr>
        <p:spPr>
          <a:xfrm flipV="1">
            <a:off x="3737880" y="1273680"/>
            <a:ext cx="831960" cy="9662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22"/>
          <p:cNvSpPr/>
          <p:nvPr/>
        </p:nvSpPr>
        <p:spPr>
          <a:xfrm flipV="1">
            <a:off x="3819600" y="1735920"/>
            <a:ext cx="750240" cy="592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23"/>
          <p:cNvSpPr/>
          <p:nvPr/>
        </p:nvSpPr>
        <p:spPr>
          <a:xfrm flipV="1">
            <a:off x="3819600" y="2122560"/>
            <a:ext cx="750240" cy="29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Line 24"/>
          <p:cNvSpPr/>
          <p:nvPr/>
        </p:nvSpPr>
        <p:spPr>
          <a:xfrm>
            <a:off x="3819600" y="2511720"/>
            <a:ext cx="7502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25"/>
          <p:cNvSpPr/>
          <p:nvPr/>
        </p:nvSpPr>
        <p:spPr>
          <a:xfrm>
            <a:off x="6087600" y="1044360"/>
            <a:ext cx="606240" cy="469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Line 26"/>
          <p:cNvSpPr/>
          <p:nvPr/>
        </p:nvSpPr>
        <p:spPr>
          <a:xfrm>
            <a:off x="6051600" y="1267560"/>
            <a:ext cx="626040" cy="72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27"/>
          <p:cNvSpPr/>
          <p:nvPr/>
        </p:nvSpPr>
        <p:spPr>
          <a:xfrm>
            <a:off x="6087600" y="1514160"/>
            <a:ext cx="570240" cy="83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Line 28"/>
          <p:cNvSpPr/>
          <p:nvPr/>
        </p:nvSpPr>
        <p:spPr>
          <a:xfrm>
            <a:off x="6051600" y="1652760"/>
            <a:ext cx="606600" cy="493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Line 29"/>
          <p:cNvSpPr/>
          <p:nvPr/>
        </p:nvSpPr>
        <p:spPr>
          <a:xfrm flipV="1">
            <a:off x="6087600" y="1780200"/>
            <a:ext cx="60624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Line 30"/>
          <p:cNvSpPr/>
          <p:nvPr/>
        </p:nvSpPr>
        <p:spPr>
          <a:xfrm>
            <a:off x="6051600" y="2176560"/>
            <a:ext cx="6066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Line 31"/>
          <p:cNvSpPr/>
          <p:nvPr/>
        </p:nvSpPr>
        <p:spPr>
          <a:xfrm flipV="1">
            <a:off x="6087600" y="2284560"/>
            <a:ext cx="60624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32"/>
          <p:cNvSpPr/>
          <p:nvPr/>
        </p:nvSpPr>
        <p:spPr>
          <a:xfrm flipV="1">
            <a:off x="6051600" y="1652760"/>
            <a:ext cx="606240" cy="767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3"/>
          <p:cNvSpPr/>
          <p:nvPr/>
        </p:nvSpPr>
        <p:spPr>
          <a:xfrm>
            <a:off x="3313800" y="865800"/>
            <a:ext cx="83196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Input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9" name="CustomShape 34"/>
          <p:cNvSpPr/>
          <p:nvPr/>
        </p:nvSpPr>
        <p:spPr>
          <a:xfrm>
            <a:off x="5441040" y="577800"/>
            <a:ext cx="10054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Hidden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0" name="CustomShape 35"/>
          <p:cNvSpPr/>
          <p:nvPr/>
        </p:nvSpPr>
        <p:spPr>
          <a:xfrm>
            <a:off x="6521040" y="1117800"/>
            <a:ext cx="96732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Output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1" name="CustomShape 36"/>
          <p:cNvSpPr/>
          <p:nvPr/>
        </p:nvSpPr>
        <p:spPr>
          <a:xfrm>
            <a:off x="4605840" y="90684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37"/>
          <p:cNvSpPr/>
          <p:nvPr/>
        </p:nvSpPr>
        <p:spPr>
          <a:xfrm>
            <a:off x="4605840" y="137520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8"/>
          <p:cNvSpPr/>
          <p:nvPr/>
        </p:nvSpPr>
        <p:spPr>
          <a:xfrm>
            <a:off x="4605840" y="187920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9"/>
          <p:cNvSpPr/>
          <p:nvPr/>
        </p:nvSpPr>
        <p:spPr>
          <a:xfrm>
            <a:off x="4605840" y="238320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Line 40"/>
          <p:cNvSpPr/>
          <p:nvPr/>
        </p:nvSpPr>
        <p:spPr>
          <a:xfrm>
            <a:off x="4971600" y="1272600"/>
            <a:ext cx="626040" cy="72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Line 41"/>
          <p:cNvSpPr/>
          <p:nvPr/>
        </p:nvSpPr>
        <p:spPr>
          <a:xfrm>
            <a:off x="5007600" y="1519200"/>
            <a:ext cx="570240" cy="83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Line 42"/>
          <p:cNvSpPr/>
          <p:nvPr/>
        </p:nvSpPr>
        <p:spPr>
          <a:xfrm>
            <a:off x="4971600" y="1657800"/>
            <a:ext cx="606600" cy="493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Line 43"/>
          <p:cNvSpPr/>
          <p:nvPr/>
        </p:nvSpPr>
        <p:spPr>
          <a:xfrm>
            <a:off x="4971600" y="2109600"/>
            <a:ext cx="6066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Line 44"/>
          <p:cNvSpPr/>
          <p:nvPr/>
        </p:nvSpPr>
        <p:spPr>
          <a:xfrm flipV="1">
            <a:off x="4971600" y="1657800"/>
            <a:ext cx="606240" cy="767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45"/>
          <p:cNvSpPr/>
          <p:nvPr/>
        </p:nvSpPr>
        <p:spPr>
          <a:xfrm>
            <a:off x="4361040" y="582840"/>
            <a:ext cx="10054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Hidden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1" name="Line 46"/>
          <p:cNvSpPr/>
          <p:nvPr/>
        </p:nvSpPr>
        <p:spPr>
          <a:xfrm flipV="1">
            <a:off x="4971600" y="1073160"/>
            <a:ext cx="626040" cy="19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47"/>
          <p:cNvSpPr/>
          <p:nvPr/>
        </p:nvSpPr>
        <p:spPr>
          <a:xfrm>
            <a:off x="4971600" y="1085400"/>
            <a:ext cx="714240" cy="413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48"/>
          <p:cNvSpPr/>
          <p:nvPr/>
        </p:nvSpPr>
        <p:spPr>
          <a:xfrm>
            <a:off x="4971600" y="1157400"/>
            <a:ext cx="714240" cy="716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Line 49"/>
          <p:cNvSpPr/>
          <p:nvPr/>
        </p:nvSpPr>
        <p:spPr>
          <a:xfrm>
            <a:off x="4971600" y="1157400"/>
            <a:ext cx="714240" cy="1438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Line 50"/>
          <p:cNvSpPr/>
          <p:nvPr/>
        </p:nvSpPr>
        <p:spPr>
          <a:xfrm flipV="1">
            <a:off x="5007600" y="1092600"/>
            <a:ext cx="590040" cy="439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Line 51"/>
          <p:cNvSpPr/>
          <p:nvPr/>
        </p:nvSpPr>
        <p:spPr>
          <a:xfrm>
            <a:off x="4971600" y="1657800"/>
            <a:ext cx="714240" cy="1004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Line 52"/>
          <p:cNvSpPr/>
          <p:nvPr/>
        </p:nvSpPr>
        <p:spPr>
          <a:xfrm flipV="1">
            <a:off x="4957200" y="1085400"/>
            <a:ext cx="640440" cy="90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Line 53"/>
          <p:cNvSpPr/>
          <p:nvPr/>
        </p:nvSpPr>
        <p:spPr>
          <a:xfrm flipV="1">
            <a:off x="4957200" y="1657800"/>
            <a:ext cx="728640" cy="335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Line 54"/>
          <p:cNvSpPr/>
          <p:nvPr/>
        </p:nvSpPr>
        <p:spPr>
          <a:xfrm>
            <a:off x="4971600" y="2109960"/>
            <a:ext cx="714240" cy="552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Line 55"/>
          <p:cNvSpPr/>
          <p:nvPr/>
        </p:nvSpPr>
        <p:spPr>
          <a:xfrm flipV="1">
            <a:off x="4957200" y="1092600"/>
            <a:ext cx="728640" cy="1290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Line 56"/>
          <p:cNvSpPr/>
          <p:nvPr/>
        </p:nvSpPr>
        <p:spPr>
          <a:xfrm flipV="1">
            <a:off x="4957200" y="2151000"/>
            <a:ext cx="728640" cy="232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Line 57"/>
          <p:cNvSpPr/>
          <p:nvPr/>
        </p:nvSpPr>
        <p:spPr>
          <a:xfrm>
            <a:off x="4971600" y="2662560"/>
            <a:ext cx="7142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2923920" y="238680"/>
            <a:ext cx="41900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Perceptron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7355520" y="2984760"/>
            <a:ext cx="98748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Activation function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3606480" y="1293840"/>
            <a:ext cx="530280" cy="5302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3606120" y="2121480"/>
            <a:ext cx="530280" cy="5302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3605760" y="2877120"/>
            <a:ext cx="530280" cy="5302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8" name="CustomShape 6"/>
          <p:cNvSpPr/>
          <p:nvPr/>
        </p:nvSpPr>
        <p:spPr>
          <a:xfrm>
            <a:off x="3605400" y="3596760"/>
            <a:ext cx="530280" cy="5302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9" name="CustomShape 7"/>
          <p:cNvSpPr/>
          <p:nvPr/>
        </p:nvSpPr>
        <p:spPr>
          <a:xfrm>
            <a:off x="4631760" y="1385280"/>
            <a:ext cx="621720" cy="347400"/>
          </a:xfrm>
          <a:prstGeom prst="rect">
            <a:avLst/>
          </a:prstGeom>
          <a:noFill/>
          <a:ln w="19080">
            <a:solidFill>
              <a:srgbClr val="ff14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0" name="CustomShape 8"/>
          <p:cNvSpPr/>
          <p:nvPr/>
        </p:nvSpPr>
        <p:spPr>
          <a:xfrm>
            <a:off x="4631760" y="2177280"/>
            <a:ext cx="621720" cy="347400"/>
          </a:xfrm>
          <a:prstGeom prst="rect">
            <a:avLst/>
          </a:prstGeom>
          <a:noFill/>
          <a:ln w="19080">
            <a:solidFill>
              <a:srgbClr val="ff14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1" name="CustomShape 9"/>
          <p:cNvSpPr/>
          <p:nvPr/>
        </p:nvSpPr>
        <p:spPr>
          <a:xfrm>
            <a:off x="4631760" y="2969280"/>
            <a:ext cx="621720" cy="347400"/>
          </a:xfrm>
          <a:prstGeom prst="rect">
            <a:avLst/>
          </a:prstGeom>
          <a:noFill/>
          <a:ln w="19080">
            <a:solidFill>
              <a:srgbClr val="ff14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CustomShape 10"/>
          <p:cNvSpPr/>
          <p:nvPr/>
        </p:nvSpPr>
        <p:spPr>
          <a:xfrm>
            <a:off x="4631760" y="3761280"/>
            <a:ext cx="621720" cy="347400"/>
          </a:xfrm>
          <a:prstGeom prst="rect">
            <a:avLst/>
          </a:prstGeom>
          <a:noFill/>
          <a:ln w="19080">
            <a:solidFill>
              <a:srgbClr val="ff14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3" name="CustomShape 11"/>
          <p:cNvSpPr/>
          <p:nvPr/>
        </p:nvSpPr>
        <p:spPr>
          <a:xfrm>
            <a:off x="6075360" y="2208240"/>
            <a:ext cx="713160" cy="713160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94" name="Formula 12"/>
              <p:cNvSpPr txBox="1"/>
              <p:nvPr/>
            </p:nvSpPr>
            <p:spPr>
              <a:xfrm>
                <a:off x="6065280" y="2415600"/>
                <a:ext cx="701280" cy="34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95" name="CustomShape 13"/>
          <p:cNvSpPr/>
          <p:nvPr/>
        </p:nvSpPr>
        <p:spPr>
          <a:xfrm>
            <a:off x="7407360" y="2208240"/>
            <a:ext cx="713160" cy="713160"/>
          </a:xfrm>
          <a:prstGeom prst="ellipse">
            <a:avLst/>
          </a:prstGeom>
          <a:solidFill>
            <a:srgbClr val="228b22">
              <a:alpha val="21000"/>
            </a:srgbClr>
          </a:solidFill>
          <a:ln>
            <a:solidFill>
              <a:srgbClr val="228b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Line 14"/>
          <p:cNvSpPr/>
          <p:nvPr/>
        </p:nvSpPr>
        <p:spPr>
          <a:xfrm>
            <a:off x="7763760" y="2391120"/>
            <a:ext cx="360" cy="274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Line 15"/>
          <p:cNvSpPr/>
          <p:nvPr/>
        </p:nvSpPr>
        <p:spPr>
          <a:xfrm>
            <a:off x="7763760" y="2391120"/>
            <a:ext cx="1828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Line 16"/>
          <p:cNvSpPr/>
          <p:nvPr/>
        </p:nvSpPr>
        <p:spPr>
          <a:xfrm>
            <a:off x="7583760" y="2643120"/>
            <a:ext cx="1828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17"/>
          <p:cNvSpPr/>
          <p:nvPr/>
        </p:nvSpPr>
        <p:spPr>
          <a:xfrm>
            <a:off x="4230000" y="156816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Line 18"/>
          <p:cNvSpPr/>
          <p:nvPr/>
        </p:nvSpPr>
        <p:spPr>
          <a:xfrm>
            <a:off x="4230000" y="239616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Line 19"/>
          <p:cNvSpPr/>
          <p:nvPr/>
        </p:nvSpPr>
        <p:spPr>
          <a:xfrm>
            <a:off x="4230000" y="315216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Line 20"/>
          <p:cNvSpPr/>
          <p:nvPr/>
        </p:nvSpPr>
        <p:spPr>
          <a:xfrm>
            <a:off x="4230000" y="390816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Line 21"/>
          <p:cNvSpPr/>
          <p:nvPr/>
        </p:nvSpPr>
        <p:spPr>
          <a:xfrm>
            <a:off x="5343840" y="1568160"/>
            <a:ext cx="82296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Line 22"/>
          <p:cNvSpPr/>
          <p:nvPr/>
        </p:nvSpPr>
        <p:spPr>
          <a:xfrm>
            <a:off x="5363280" y="2299680"/>
            <a:ext cx="64008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Line 23"/>
          <p:cNvSpPr/>
          <p:nvPr/>
        </p:nvSpPr>
        <p:spPr>
          <a:xfrm flipV="1">
            <a:off x="5363280" y="2939760"/>
            <a:ext cx="640080" cy="182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Line 24"/>
          <p:cNvSpPr/>
          <p:nvPr/>
        </p:nvSpPr>
        <p:spPr>
          <a:xfrm flipV="1">
            <a:off x="5454720" y="3122640"/>
            <a:ext cx="731520" cy="822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25"/>
          <p:cNvSpPr/>
          <p:nvPr/>
        </p:nvSpPr>
        <p:spPr>
          <a:xfrm>
            <a:off x="6892920" y="2574000"/>
            <a:ext cx="4626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26"/>
          <p:cNvSpPr/>
          <p:nvPr/>
        </p:nvSpPr>
        <p:spPr>
          <a:xfrm>
            <a:off x="8188920" y="2574000"/>
            <a:ext cx="4626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7"/>
          <p:cNvSpPr/>
          <p:nvPr/>
        </p:nvSpPr>
        <p:spPr>
          <a:xfrm>
            <a:off x="8651520" y="2409120"/>
            <a:ext cx="9874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0" name="CustomShape 28"/>
          <p:cNvSpPr/>
          <p:nvPr/>
        </p:nvSpPr>
        <p:spPr>
          <a:xfrm>
            <a:off x="3068640" y="1437840"/>
            <a:ext cx="71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Bias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1" name="CustomShape 29"/>
          <p:cNvSpPr/>
          <p:nvPr/>
        </p:nvSpPr>
        <p:spPr>
          <a:xfrm>
            <a:off x="2744640" y="3021840"/>
            <a:ext cx="71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Inputs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2" name="Line 30"/>
          <p:cNvSpPr/>
          <p:nvPr/>
        </p:nvSpPr>
        <p:spPr>
          <a:xfrm>
            <a:off x="3423600" y="2100240"/>
            <a:ext cx="360" cy="201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31"/>
          <p:cNvSpPr/>
          <p:nvPr/>
        </p:nvSpPr>
        <p:spPr>
          <a:xfrm>
            <a:off x="3423600" y="2100240"/>
            <a:ext cx="1825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Line 32"/>
          <p:cNvSpPr/>
          <p:nvPr/>
        </p:nvSpPr>
        <p:spPr>
          <a:xfrm>
            <a:off x="3423960" y="4116240"/>
            <a:ext cx="1825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3"/>
          <p:cNvSpPr/>
          <p:nvPr/>
        </p:nvSpPr>
        <p:spPr>
          <a:xfrm>
            <a:off x="2942640" y="4605840"/>
            <a:ext cx="491940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Activation functions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are used to map the input between the required values like (-1, 1).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6" name="Line 34"/>
          <p:cNvSpPr/>
          <p:nvPr/>
        </p:nvSpPr>
        <p:spPr>
          <a:xfrm>
            <a:off x="1231920" y="2313360"/>
            <a:ext cx="826200" cy="7354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35"/>
          <p:cNvSpPr/>
          <p:nvPr/>
        </p:nvSpPr>
        <p:spPr>
          <a:xfrm>
            <a:off x="1674360" y="24008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6"/>
          <p:cNvSpPr/>
          <p:nvPr/>
        </p:nvSpPr>
        <p:spPr>
          <a:xfrm>
            <a:off x="1778760" y="229680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37"/>
          <p:cNvSpPr/>
          <p:nvPr/>
        </p:nvSpPr>
        <p:spPr>
          <a:xfrm>
            <a:off x="1465200" y="236628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38"/>
          <p:cNvSpPr/>
          <p:nvPr/>
        </p:nvSpPr>
        <p:spPr>
          <a:xfrm>
            <a:off x="1869120" y="2116800"/>
            <a:ext cx="73080" cy="73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39"/>
          <p:cNvSpPr/>
          <p:nvPr/>
        </p:nvSpPr>
        <p:spPr>
          <a:xfrm>
            <a:off x="1569600" y="247032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40"/>
          <p:cNvSpPr/>
          <p:nvPr/>
        </p:nvSpPr>
        <p:spPr>
          <a:xfrm>
            <a:off x="1848600" y="24008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41"/>
          <p:cNvSpPr/>
          <p:nvPr/>
        </p:nvSpPr>
        <p:spPr>
          <a:xfrm>
            <a:off x="1813680" y="260928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42"/>
          <p:cNvSpPr/>
          <p:nvPr/>
        </p:nvSpPr>
        <p:spPr>
          <a:xfrm>
            <a:off x="2057760" y="253980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43"/>
          <p:cNvSpPr/>
          <p:nvPr/>
        </p:nvSpPr>
        <p:spPr>
          <a:xfrm>
            <a:off x="1674360" y="260928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44"/>
          <p:cNvSpPr/>
          <p:nvPr/>
        </p:nvSpPr>
        <p:spPr>
          <a:xfrm>
            <a:off x="1953000" y="271332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45"/>
          <p:cNvSpPr/>
          <p:nvPr/>
        </p:nvSpPr>
        <p:spPr>
          <a:xfrm>
            <a:off x="1953000" y="24008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46"/>
          <p:cNvSpPr/>
          <p:nvPr/>
        </p:nvSpPr>
        <p:spPr>
          <a:xfrm>
            <a:off x="1545120" y="2260800"/>
            <a:ext cx="73080" cy="7308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47"/>
          <p:cNvSpPr/>
          <p:nvPr/>
        </p:nvSpPr>
        <p:spPr>
          <a:xfrm>
            <a:off x="1953000" y="250524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48"/>
          <p:cNvSpPr/>
          <p:nvPr/>
        </p:nvSpPr>
        <p:spPr>
          <a:xfrm>
            <a:off x="1813680" y="2782800"/>
            <a:ext cx="70200" cy="698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49"/>
          <p:cNvSpPr/>
          <p:nvPr/>
        </p:nvSpPr>
        <p:spPr>
          <a:xfrm>
            <a:off x="1459800" y="2682000"/>
            <a:ext cx="70200" cy="157680"/>
          </a:xfrm>
          <a:custGeom>
            <a:avLst/>
            <a:gdLst/>
            <a:ahLst/>
            <a:rect l="l" t="t" r="r" b="b"/>
            <a:pathLst>
              <a:path w="248" h="491">
                <a:moveTo>
                  <a:pt x="123" y="0"/>
                </a:moveTo>
                <a:lnTo>
                  <a:pt x="247" y="490"/>
                </a:lnTo>
                <a:lnTo>
                  <a:pt x="0" y="490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50"/>
          <p:cNvSpPr/>
          <p:nvPr/>
        </p:nvSpPr>
        <p:spPr>
          <a:xfrm>
            <a:off x="1251000" y="254340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51"/>
          <p:cNvSpPr/>
          <p:nvPr/>
        </p:nvSpPr>
        <p:spPr>
          <a:xfrm>
            <a:off x="1564920" y="2682360"/>
            <a:ext cx="70200" cy="157680"/>
          </a:xfrm>
          <a:custGeom>
            <a:avLst/>
            <a:gdLst/>
            <a:ahLst/>
            <a:rect l="l" t="t" r="r" b="b"/>
            <a:pathLst>
              <a:path w="248" h="491">
                <a:moveTo>
                  <a:pt x="123" y="0"/>
                </a:moveTo>
                <a:lnTo>
                  <a:pt x="247" y="490"/>
                </a:lnTo>
                <a:lnTo>
                  <a:pt x="0" y="490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52"/>
          <p:cNvSpPr/>
          <p:nvPr/>
        </p:nvSpPr>
        <p:spPr>
          <a:xfrm>
            <a:off x="1390320" y="278640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53"/>
          <p:cNvSpPr/>
          <p:nvPr/>
        </p:nvSpPr>
        <p:spPr>
          <a:xfrm>
            <a:off x="1216080" y="2682360"/>
            <a:ext cx="70200" cy="157680"/>
          </a:xfrm>
          <a:custGeom>
            <a:avLst/>
            <a:gdLst/>
            <a:ahLst/>
            <a:rect l="l" t="t" r="r" b="b"/>
            <a:pathLst>
              <a:path w="248" h="491">
                <a:moveTo>
                  <a:pt x="123" y="0"/>
                </a:moveTo>
                <a:lnTo>
                  <a:pt x="247" y="490"/>
                </a:lnTo>
                <a:lnTo>
                  <a:pt x="0" y="490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54"/>
          <p:cNvSpPr/>
          <p:nvPr/>
        </p:nvSpPr>
        <p:spPr>
          <a:xfrm>
            <a:off x="1704240" y="289044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55"/>
          <p:cNvSpPr/>
          <p:nvPr/>
        </p:nvSpPr>
        <p:spPr>
          <a:xfrm>
            <a:off x="1390320" y="250848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247" y="0"/>
                </a:moveTo>
                <a:lnTo>
                  <a:pt x="247" y="491"/>
                </a:lnTo>
                <a:lnTo>
                  <a:pt x="0" y="491"/>
                </a:lnTo>
                <a:lnTo>
                  <a:pt x="247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56"/>
          <p:cNvSpPr/>
          <p:nvPr/>
        </p:nvSpPr>
        <p:spPr>
          <a:xfrm>
            <a:off x="1216080" y="2959920"/>
            <a:ext cx="70200" cy="158040"/>
          </a:xfrm>
          <a:custGeom>
            <a:avLst/>
            <a:gdLst/>
            <a:ahLst/>
            <a:rect l="l" t="t" r="r" b="b"/>
            <a:pathLst>
              <a:path w="248" h="492">
                <a:moveTo>
                  <a:pt x="123" y="0"/>
                </a:moveTo>
                <a:lnTo>
                  <a:pt x="247" y="491"/>
                </a:lnTo>
                <a:lnTo>
                  <a:pt x="0" y="491"/>
                </a:lnTo>
                <a:lnTo>
                  <a:pt x="123" y="0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57"/>
          <p:cNvSpPr/>
          <p:nvPr/>
        </p:nvSpPr>
        <p:spPr>
          <a:xfrm>
            <a:off x="1307520" y="3064320"/>
            <a:ext cx="71316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0" name="CustomShape 58"/>
          <p:cNvSpPr/>
          <p:nvPr/>
        </p:nvSpPr>
        <p:spPr>
          <a:xfrm>
            <a:off x="1199520" y="2020320"/>
            <a:ext cx="71316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2446560" y="94680"/>
            <a:ext cx="52034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Sigmoid Neurons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7108200" y="510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https://towardsdatascience.com/multi-layer-neural-networks-with-sigmoid-function-deep-learning-for-rookies-2-bf464f09eb7f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36000" y="548280"/>
            <a:ext cx="101077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In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sigmoid neurons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small changes in their weights and bias cause only a small change in their output.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The inputs can take any value from 0 to 1. </a:t>
            </a:r>
            <a:endParaRPr b="0" lang="en-US" sz="2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5" name="Formula 4"/>
              <p:cNvSpPr txBox="1"/>
              <p:nvPr/>
            </p:nvSpPr>
            <p:spPr>
              <a:xfrm>
                <a:off x="2967480" y="2120040"/>
                <a:ext cx="4294080" cy="94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r>
                          <m:t xml:space="preserve">Δ</m:t>
                        </m:r>
                        <m:r>
                          <m:t xml:space="preserve">output</m:t>
                        </m:r>
                        <m:r>
                          <m:t xml:space="preserve">≃</m:t>
                        </m:r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j</m:t>
                            </m:r>
                          </m:sub>
                          <m:sup/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r>
                                  <m:t xml:space="preserve">output</m:t>
                                </m:r>
                              </m:num>
                              <m:den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w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  <m:r>
                          <m:t xml:space="preserve">Δ</m:t>
                        </m:r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  <m:r>
                          <m:t xml:space="preserve">+</m:t>
                        </m:r>
                        <m:f>
                          <m:num>
                            <m:r>
                              <m:t xml:space="preserve">∂</m:t>
                            </m:r>
                            <m:r>
                              <m:t xml:space="preserve">output</m:t>
                            </m:r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b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b</m:t>
                        </m:r>
                      </m:e>
                      <m:e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wx</m:t>
                            </m:r>
                            <m:r>
                              <m:t xml:space="preserve">+</m:t>
                            </m:r>
                            <m:r>
                              <m:t xml:space="preserve">b</m:t>
                            </m:r>
                          </m:e>
                        </m:d>
                        <m:r>
                          <m:t xml:space="preserve">:</m:t>
                        </m:r>
                        <m:r>
                          <m:t xml:space="preserve">sigmoid</m:t>
                        </m:r>
                        <m:r>
                          <m:t xml:space="preserve">function</m:t>
                        </m:r>
                      </m:e>
                    </m:eqArr>
                  </m:oMath>
                </a14:m>
              </a:p>
            </p:txBody>
          </p:sp>
        </mc:Choice>
        <mc:Fallback/>
      </mc:AlternateContent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p:pic>
        <p:nvPicPr>
          <p:cNvPr id="547" name="" descr=""/>
          <p:cNvPicPr/>
          <p:nvPr/>
        </p:nvPicPr>
        <p:blipFill>
          <a:blip r:embed="rId2"/>
          <a:stretch/>
        </p:blipFill>
        <p:spPr>
          <a:xfrm>
            <a:off x="3416040" y="3047040"/>
            <a:ext cx="3542760" cy="265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2319120" y="202680"/>
            <a:ext cx="57423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Activation Functions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1455120" y="1025280"/>
            <a:ext cx="739836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 output to acceptable range before passing it to the next layer.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1510560" y="1773360"/>
            <a:ext cx="249660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Logistic (Sigmoid)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51" name="Formula 4"/>
              <p:cNvSpPr txBox="1"/>
              <p:nvPr/>
            </p:nvSpPr>
            <p:spPr>
              <a:xfrm>
                <a:off x="2151720" y="2203200"/>
                <a:ext cx="1143720" cy="486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1</m:t>
                        </m:r>
                        <m:r>
                          <m:t xml:space="preserve">+</m:t>
                        </m:r>
                        <m:sSup>
                          <m:e>
                            <m:r>
                              <m:t xml:space="preserve">e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x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552" name="CustomShape 5"/>
          <p:cNvSpPr/>
          <p:nvPr/>
        </p:nvSpPr>
        <p:spPr>
          <a:xfrm>
            <a:off x="1510560" y="2781360"/>
            <a:ext cx="158220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Softsign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53" name="Formula 6"/>
              <p:cNvSpPr txBox="1"/>
              <p:nvPr/>
            </p:nvSpPr>
            <p:spPr>
              <a:xfrm>
                <a:off x="2308320" y="3233160"/>
                <a:ext cx="1083600" cy="469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x</m:t>
                        </m:r>
                      </m:num>
                      <m:den>
                        <m:r>
                          <m:t xml:space="preserve">1</m:t>
                        </m:r>
                        <m:r>
                          <m:t xml:space="preserve">+</m:t>
                        </m:r>
                        <m:d>
                          <m:dPr>
                            <m:begChr m:val="|"/>
                            <m:endChr m:val="|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554" name="CustomShape 7"/>
          <p:cNvSpPr/>
          <p:nvPr/>
        </p:nvSpPr>
        <p:spPr>
          <a:xfrm>
            <a:off x="1510560" y="3825360"/>
            <a:ext cx="316908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ReLU (rectified linear unit)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55" name="Formula 8"/>
              <p:cNvSpPr txBox="1"/>
              <p:nvPr/>
            </p:nvSpPr>
            <p:spPr>
              <a:xfrm>
                <a:off x="2489760" y="4258800"/>
                <a:ext cx="1690200" cy="496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{"/>
                        <m:endChr m:val=""/>
                      </m:dPr>
                      <m:e>
                        <m:m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for</m:t>
                              </m:r>
                              <m:r>
                                <m:t xml:space="preserve">x</m:t>
                              </m:r>
                              <m:r>
                                <m:t xml:space="preserve">&lt;</m:t>
                              </m:r>
                              <m:r>
                                <m:t xml:space="preserve">0</m:t>
                              </m:r>
                              <m:r>
                                <m:t xml:space="preserve">,</m:t>
                              </m:r>
                            </m:e>
                          </m:mr>
                          <m:mr>
                            <m:e>
                              <m:r>
                                <m:t xml:space="preserve">x</m:t>
                              </m:r>
                            </m:e>
                            <m:e>
                              <m:r>
                                <m:t xml:space="preserve">for</m:t>
                              </m:r>
                              <m:r>
                                <m:t xml:space="preserve">x</m:t>
                              </m:r>
                              <m:r>
                                <m:t xml:space="preserve">⩾</m:t>
                              </m:r>
                              <m:r>
                                <m:t xml:space="preserve">0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6209640" y="2103120"/>
            <a:ext cx="3190320" cy="2120760"/>
          </a:xfrm>
          <a:prstGeom prst="rect">
            <a:avLst/>
          </a:prstGeom>
          <a:ln>
            <a:noFill/>
          </a:ln>
        </p:spPr>
      </p:pic>
      <p:pic>
        <p:nvPicPr>
          <p:cNvPr id="557" name="" descr=""/>
          <p:cNvPicPr/>
          <p:nvPr/>
        </p:nvPicPr>
        <p:blipFill>
          <a:blip r:embed="rId2"/>
          <a:stretch/>
        </p:blipFill>
        <p:spPr>
          <a:xfrm>
            <a:off x="4695840" y="1364400"/>
            <a:ext cx="5141880" cy="3593880"/>
          </a:xfrm>
          <a:prstGeom prst="rect">
            <a:avLst/>
          </a:prstGeom>
          <a:ln>
            <a:noFill/>
          </a:ln>
        </p:spPr>
      </p:pic>
      <p:sp>
        <p:nvSpPr>
          <p:cNvPr id="558" name="CustomShape 9"/>
          <p:cNvSpPr/>
          <p:nvPr/>
        </p:nvSpPr>
        <p:spPr>
          <a:xfrm>
            <a:off x="1543680" y="5032080"/>
            <a:ext cx="527040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= relu(dot(w, x) + b)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dot product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3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097280" y="1097280"/>
            <a:ext cx="8302320" cy="37303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239480" y="1244160"/>
            <a:ext cx="239940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Artificial Intelligence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3200400" y="1920240"/>
            <a:ext cx="5559120" cy="23587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3291840" y="2036160"/>
            <a:ext cx="210672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4572000" y="2632320"/>
            <a:ext cx="3472560" cy="1170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6"/>
          <p:cNvSpPr/>
          <p:nvPr/>
        </p:nvSpPr>
        <p:spPr>
          <a:xfrm>
            <a:off x="5775840" y="2900160"/>
            <a:ext cx="174996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2887920" y="310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662400" y="1319760"/>
            <a:ext cx="912240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layer’s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weights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specify what a layer does to the input.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Initially weights are assigned random values.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finding a set of values for weights of all layers so the network maps inputs to the targets.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6784200" y="5467320"/>
            <a:ext cx="344628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2887920" y="2002680"/>
            <a:ext cx="42400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01_Perceptron notebook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3960" y="535176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2887920" y="310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842400" y="971280"/>
            <a:ext cx="912240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loss function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of the network takes the predictions of the network and the true target and computes a distance score.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way the network measures its performance.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Loss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the quantity you attempt to minimize during training.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6784200" y="5467320"/>
            <a:ext cx="344628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9" name="Formula 4"/>
              <p:cNvSpPr txBox="1"/>
              <p:nvPr/>
            </p:nvSpPr>
            <p:spPr>
              <a:xfrm>
                <a:off x="1601280" y="3818520"/>
                <a:ext cx="5915160" cy="118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r>
                          <m:t xml:space="preserve">J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θ</m:t>
                            </m:r>
                          </m:e>
                        </m:d>
                        <m:r>
                          <m:t xml:space="preserve">=</m:t>
                        </m:r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r>
                              <m:t xml:space="preserve">n</m:t>
                            </m:r>
                          </m:den>
                        </m:f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i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n</m:t>
                            </m:r>
                          </m:sup>
                          <m:e>
                            <m:r>
                              <m:t xml:space="preserve">L</m:t>
                            </m:r>
                          </m:e>
                        </m:nary>
                        <m:d>
                          <m:dPr>
                            <m:begChr m:val="("/>
                            <m:endChr m:val=")"/>
                          </m:dPr>
                          <m:e>
                            <m:sSup>
                              <m:e>
                                <m:r>
                                  <m:t xml:space="preserve">y</m:t>
                                </m:r>
                              </m:e>
                              <m:sup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i</m:t>
                                    </m:r>
                                  </m:e>
                                </m:d>
                              </m:sup>
                            </m:sSup>
                            <m:r>
                              <m:t xml:space="preserve">,</m:t>
                            </m:r>
                            <m:r>
                              <m:t xml:space="preserve">f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p>
                                  <m:e>
                                    <m:r>
                                      <m:t xml:space="preserve">x</m:t>
                                    </m:r>
                                  </m:e>
                                  <m:sup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r>
                                          <m:t xml:space="preserve">i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m:t xml:space="preserve">,</m:t>
                                </m:r>
                                <m:r>
                                  <m:t xml:space="preserve">θ</m:t>
                                </m:r>
                              </m:e>
                            </m:d>
                          </m:e>
                        </m:d>
                      </m:e>
                      <m:e>
                        <m:r>
                          <m:t xml:space="preserve">where</m:t>
                        </m:r>
                        <m:r>
                          <m:t xml:space="preserve">θ</m:t>
                        </m:r>
                        <m:r>
                          <m:rPr>
                            <m:lit/>
                            <m:nor/>
                          </m:rPr>
                          <m:t xml:space="preserve">is</m:t>
                        </m:r>
                        <m:r>
                          <m:t xml:space="preserve">a</m:t>
                        </m:r>
                        <m:r>
                          <m:t xml:space="preserve">parameter</m:t>
                        </m:r>
                        <m:r>
                          <m:rPr>
                            <m:lit/>
                            <m:nor/>
                          </m:rPr>
                          <m:t xml:space="preserve">to</m:t>
                        </m:r>
                        <m:r>
                          <m:t xml:space="preserve">be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t xml:space="preserve">learned</m:t>
                        </m:r>
                        <m:r>
                          <m:t xml:space="preserve">,</m:t>
                        </m:r>
                      </m:e>
                      <m:e>
                        <m:r>
                          <m:t xml:space="preserve">f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.</m:t>
                            </m:r>
                          </m:e>
                        </m:d>
                        <m:r>
                          <m:t xml:space="preserve">represents</m:t>
                        </m:r>
                        <m:r>
                          <m:t xml:space="preserve">the</m:t>
                        </m:r>
                        <m:r>
                          <m:rPr>
                            <m:lit/>
                            <m:nor/>
                          </m:rPr>
                          <m:t xml:space="preserve">activation</m:t>
                        </m:r>
                        <m:r>
                          <m:rPr>
                            <m:lit/>
                            <m:nor/>
                          </m:rPr>
                          <m:t xml:space="preserve">function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rPr>
                            <m:lit/>
                            <m:nor/>
                          </m:rPr>
                          <m:t xml:space="preserve">and</m:t>
                        </m:r>
                        <m:sSup>
                          <m:e>
                            <m:r>
                              <m:t xml:space="preserve">x</m:t>
                            </m:r>
                          </m:e>
                          <m:sup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i</m:t>
                                </m:r>
                              </m:e>
                            </m:d>
                          </m:sup>
                        </m:sSup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t xml:space="preserve">the</m:t>
                        </m:r>
                        <m:r>
                          <m:t xml:space="preserve">training</m:t>
                        </m:r>
                        <m:r>
                          <m:t xml:space="preserve">sample</m:t>
                        </m:r>
                      </m:e>
                    </m:eqArr>
                  </m:oMath>
                </a14:m>
              </a:p>
            </p:txBody>
          </p:sp>
        </mc:Choice>
        <mc:Fallback/>
      </mc:AlternateContent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2779920" y="94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365760" y="612360"/>
            <a:ext cx="95950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a training input e.g. x is a 28 × 28 = 784-dimensional vector.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the vector of outputs when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the input.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The aim of the algorithm is to minimize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L (loss)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C (cost)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or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MSE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as a function of weights and biases: find weights and biases which make the function as small as possible.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73" name="Formula 3"/>
              <p:cNvSpPr txBox="1"/>
              <p:nvPr/>
            </p:nvSpPr>
            <p:spPr>
              <a:xfrm>
                <a:off x="657360" y="3338640"/>
                <a:ext cx="2824920" cy="614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w</m:t>
                        </m:r>
                        <m:r>
                          <m:t xml:space="preserve">,</m:t>
                        </m:r>
                        <m:r>
                          <m:t xml:space="preserve">b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2</m:t>
                        </m:r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x</m:t>
                        </m:r>
                      </m:sub>
                      <m:sup/>
                      <m:e>
                        <m:sSup>
                          <m:e>
                            <m:d>
                              <m:dPr>
                                <m:begChr m:val="‖"/>
                                <m:endChr m:val="‖"/>
                              </m:dPr>
                              <m:e>
                                <m:r>
                                  <m:t xml:space="preserve">y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x</m:t>
                                    </m:r>
                                  </m:e>
                                </m:d>
                                <m:r>
                                  <m:t xml:space="preserve">−</m:t>
                                </m:r>
                                <m:r>
                                  <m:t xml:space="preserve">a</m:t>
                                </m:r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74" name="Formula 4"/>
              <p:cNvSpPr txBox="1"/>
              <p:nvPr/>
            </p:nvSpPr>
            <p:spPr>
              <a:xfrm>
                <a:off x="5086440" y="2832480"/>
                <a:ext cx="711000" cy="351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575" name="CustomShape 5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576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577" name="Formula 6"/>
              <p:cNvSpPr txBox="1"/>
              <p:nvPr/>
            </p:nvSpPr>
            <p:spPr>
              <a:xfrm>
                <a:off x="3908160" y="3413520"/>
                <a:ext cx="1580400" cy="460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r>
                      <m:t xml:space="preserve">=</m:t>
                    </m:r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x</m:t>
                            </m:r>
                          </m:sub>
                          <m:sup/>
                          <m:e>
                            <m:r>
                              <m:t xml:space="preserve">wx</m:t>
                            </m:r>
                          </m:e>
                        </m:nary>
                        <m:r>
                          <m:t xml:space="preserve">+</m:t>
                        </m:r>
                        <m:r>
                          <m:t xml:space="preserve">b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78" name="CustomShape 7"/>
          <p:cNvSpPr/>
          <p:nvPr/>
        </p:nvSpPr>
        <p:spPr>
          <a:xfrm>
            <a:off x="6622560" y="2303280"/>
            <a:ext cx="1963440" cy="200736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8"/>
          <p:cNvSpPr/>
          <p:nvPr/>
        </p:nvSpPr>
        <p:spPr>
          <a:xfrm>
            <a:off x="6395760" y="2303280"/>
            <a:ext cx="2464560" cy="895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Line 9"/>
          <p:cNvSpPr/>
          <p:nvPr/>
        </p:nvSpPr>
        <p:spPr>
          <a:xfrm>
            <a:off x="6395760" y="2560320"/>
            <a:ext cx="5040" cy="2468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Line 10"/>
          <p:cNvSpPr/>
          <p:nvPr/>
        </p:nvSpPr>
        <p:spPr>
          <a:xfrm>
            <a:off x="5852160" y="4333680"/>
            <a:ext cx="3200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11"/>
          <p:cNvSpPr/>
          <p:nvPr/>
        </p:nvSpPr>
        <p:spPr>
          <a:xfrm>
            <a:off x="5718960" y="2387160"/>
            <a:ext cx="9057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Loss/ Cost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3" name="CustomShape 12"/>
          <p:cNvSpPr/>
          <p:nvPr/>
        </p:nvSpPr>
        <p:spPr>
          <a:xfrm>
            <a:off x="8383320" y="4323600"/>
            <a:ext cx="14079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Parameter (weight) value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214920" y="434160"/>
            <a:ext cx="9800640" cy="102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C (or L) as a function of 2 variables v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and v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Move a small amount Δv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Noto Sans CJK JP Regular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in the v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direction and a small amount Δv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in the v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direction.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85" name="Formula 2"/>
              <p:cNvSpPr txBox="1"/>
              <p:nvPr/>
            </p:nvSpPr>
            <p:spPr>
              <a:xfrm>
                <a:off x="2899080" y="1482480"/>
                <a:ext cx="2057040" cy="501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C</m:t>
                    </m:r>
                    <m:r>
                      <m:t xml:space="preserve">≈</m:t>
                    </m:r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v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den>
                    </m:f>
                    <m:r>
                      <m:t xml:space="preserve">Δ</m:t>
                    </m:r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v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den>
                    </m:f>
                    <m:r>
                      <m:t xml:space="preserve">Δ</m:t>
                    </m:r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86" name="Formula 3"/>
              <p:cNvSpPr txBox="1"/>
              <p:nvPr/>
            </p:nvSpPr>
            <p:spPr>
              <a:xfrm>
                <a:off x="4759560" y="521280"/>
                <a:ext cx="63360" cy="16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587" name="CustomShape 4"/>
          <p:cNvSpPr/>
          <p:nvPr/>
        </p:nvSpPr>
        <p:spPr>
          <a:xfrm>
            <a:off x="196200" y="2746800"/>
            <a:ext cx="42426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Choose Δv so as to make ΔC negative: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88" name="Formula 5"/>
              <p:cNvSpPr txBox="1"/>
              <p:nvPr/>
            </p:nvSpPr>
            <p:spPr>
              <a:xfrm>
                <a:off x="5688360" y="1506240"/>
                <a:ext cx="1361880" cy="293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Δv</m:t>
                    </m:r>
                    <m:r>
                      <m:t xml:space="preserve">≡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Δv</m:t>
                                </m:r>
                              </m:e>
                              <m:sub>
                                <m:r>
                                  <m:t xml:space="preserve">1</m:t>
                                </m:r>
                              </m:sub>
                            </m:sSub>
                            <m:r>
                              <m:t xml:space="preserve">,</m:t>
                            </m:r>
                            <m:sSub>
                              <m:e>
                                <m:r>
                                  <m:t xml:space="preserve">Δv</m:t>
                                </m:r>
                              </m:e>
                              <m:sub>
                                <m:r>
                                  <m:t xml:space="preserve"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t xml:space="preserve">T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589" name="CustomShape 6"/>
          <p:cNvSpPr/>
          <p:nvPr/>
        </p:nvSpPr>
        <p:spPr>
          <a:xfrm>
            <a:off x="238320" y="1802880"/>
            <a:ext cx="59745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The gradient of C is the vector of partial derivatives: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90" name="Formula 7"/>
              <p:cNvSpPr txBox="1"/>
              <p:nvPr/>
            </p:nvSpPr>
            <p:spPr>
              <a:xfrm>
                <a:off x="5583600" y="1911240"/>
                <a:ext cx="1558800" cy="555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∇</m:t>
                    </m:r>
                    <m:r>
                      <m:t xml:space="preserve">C</m:t>
                    </m:r>
                    <m:r>
                      <m:t xml:space="preserve">≡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r>
                                  <m:t xml:space="preserve">C</m:t>
                                </m:r>
                              </m:num>
                              <m:den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v</m:t>
                                    </m:r>
                                  </m:e>
                                  <m:sub>
                                    <m:r>
                                      <m:t xml:space="preserve">1</m:t>
                                    </m:r>
                                  </m:sub>
                                </m:sSub>
                              </m:den>
                            </m:f>
                            <m:r>
                              <m:t xml:space="preserve">,</m:t>
                            </m:r>
                            <m:f>
                              <m:num>
                                <m:r>
                                  <m:t xml:space="preserve">∂</m:t>
                                </m:r>
                                <m:r>
                                  <m:t xml:space="preserve">C</m:t>
                                </m:r>
                              </m:num>
                              <m:den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v</m:t>
                                    </m:r>
                                  </m:e>
                                  <m:sub>
                                    <m:r>
                                      <m:t xml:space="preserve"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t xml:space="preserve">T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591" name="CustomShape 8"/>
          <p:cNvSpPr/>
          <p:nvPr/>
        </p:nvSpPr>
        <p:spPr>
          <a:xfrm>
            <a:off x="166320" y="2307240"/>
            <a:ext cx="485784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Relate changes in v to changes in C: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92" name="Formula 9"/>
              <p:cNvSpPr txBox="1"/>
              <p:nvPr/>
            </p:nvSpPr>
            <p:spPr>
              <a:xfrm>
                <a:off x="4111560" y="2537280"/>
                <a:ext cx="1209240" cy="215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C</m:t>
                    </m:r>
                    <m:r>
                      <m:t xml:space="preserve">≈</m:t>
                    </m:r>
                    <m:r>
                      <m:t xml:space="preserve">∇</m:t>
                    </m:r>
                    <m:r>
                      <m:t xml:space="preserve">C</m:t>
                    </m:r>
                    <m:r>
                      <m:t xml:space="preserve">.</m:t>
                    </m:r>
                    <m:r>
                      <m:t xml:space="preserve">Δ</m:t>
                    </m:r>
                    <m:r>
                      <m:t xml:space="preserve">v</m:t>
                    </m:r>
                  </m:oMath>
                </a14:m>
              </a:p>
            </p:txBody>
          </p:sp>
        </mc:Choice>
        <mc:Fallback/>
      </mc:AlternateContent>
      <p:sp>
        <p:nvSpPr>
          <p:cNvPr id="593" name="CustomShape 10"/>
          <p:cNvSpPr/>
          <p:nvPr/>
        </p:nvSpPr>
        <p:spPr>
          <a:xfrm>
            <a:off x="2779920" y="94680"/>
            <a:ext cx="54457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Gradient Descent</a:t>
            </a:r>
            <a:endParaRPr b="0" lang="en-US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94" name="Formula 11"/>
              <p:cNvSpPr txBox="1"/>
              <p:nvPr/>
            </p:nvSpPr>
            <p:spPr>
              <a:xfrm>
                <a:off x="4628160" y="2523240"/>
                <a:ext cx="63360" cy="16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95" name="Formula 12"/>
              <p:cNvSpPr txBox="1"/>
              <p:nvPr/>
            </p:nvSpPr>
            <p:spPr>
              <a:xfrm>
                <a:off x="4231080" y="2987280"/>
                <a:ext cx="5795280" cy="215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v</m:t>
                    </m:r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η</m:t>
                    </m:r>
                    <m:r>
                      <m:t xml:space="preserve">∇</m:t>
                    </m:r>
                    <m:r>
                      <m:t xml:space="preserve">C</m:t>
                    </m:r>
                    <m:r>
                      <m:t xml:space="preserve">where</m:t>
                    </m:r>
                    <m:r>
                      <m:t xml:space="preserve">η</m:t>
                    </m:r>
                    <m:r>
                      <m:rPr>
                        <m:lit/>
                        <m:nor/>
                      </m:rPr>
                      <m:t xml:space="preserve">is</m:t>
                    </m:r>
                    <m:r>
                      <m:t xml:space="preserve">a</m:t>
                    </m:r>
                    <m:r>
                      <m:t xml:space="preserve">small</m:t>
                    </m:r>
                    <m:r>
                      <m:t xml:space="preserve">,</m:t>
                    </m:r>
                    <m:r>
                      <m:t xml:space="preserve">positive</m:t>
                    </m:r>
                    <m:r>
                      <m:t xml:space="preserve">parameter</m:t>
                    </m:r>
                    <m:r>
                      <m:t xml:space="preserve">called</m:t>
                    </m:r>
                    <m:r>
                      <m:t xml:space="preserve">learning</m:t>
                    </m:r>
                    <m:r>
                      <m:t xml:space="preserve">rate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96" name="Formula 13"/>
              <p:cNvSpPr txBox="1"/>
              <p:nvPr/>
            </p:nvSpPr>
            <p:spPr>
              <a:xfrm>
                <a:off x="3116160" y="3305520"/>
                <a:ext cx="2656080" cy="57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r>
                          <m:t xml:space="preserve">Δ</m:t>
                        </m:r>
                        <m:r>
                          <m:t xml:space="preserve">C</m:t>
                        </m:r>
                        <m:r>
                          <m:t xml:space="preserve">≈</m:t>
                        </m:r>
                        <m:r>
                          <m:t xml:space="preserve">∇</m:t>
                        </m:r>
                        <m:r>
                          <m:t xml:space="preserve">C</m:t>
                        </m:r>
                        <m:r>
                          <m:t xml:space="preserve">.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−</m:t>
                            </m:r>
                            <m:r>
                              <m:t xml:space="preserve">η</m:t>
                            </m:r>
                            <m:r>
                              <m:t xml:space="preserve">∇</m:t>
                            </m:r>
                            <m:r>
                              <m:t xml:space="preserve">C</m:t>
                            </m:r>
                          </m:e>
                        </m:d>
                        <m:r>
                          <m:t xml:space="preserve">=</m:t>
                        </m:r>
                        <m:r>
                          <m:t xml:space="preserve">−</m:t>
                        </m:r>
                        <m:r>
                          <m:t xml:space="preserve">η</m:t>
                        </m:r>
                        <m:sSup>
                          <m:e>
                            <m:d>
                              <m:dPr>
                                <m:begChr m:val="‖"/>
                                <m:endChr m:val="‖"/>
                              </m:dPr>
                              <m:e>
                                <m:r>
                                  <m:t xml:space="preserve">∇</m:t>
                                </m:r>
                                <m:r>
                                  <m:t xml:space="preserve">C</m:t>
                                </m:r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e>
                      <m:e>
                        <m:r>
                          <m:t xml:space="preserve">where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sSup>
                          <m:e>
                            <m:d>
                              <m:dPr>
                                <m:begChr m:val="‖"/>
                                <m:endChr m:val="‖"/>
                              </m:dPr>
                              <m:e>
                                <m:r>
                                  <m:t xml:space="preserve">∇</m:t>
                                </m:r>
                                <m:r>
                                  <m:t xml:space="preserve">C</m:t>
                                </m:r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⩾</m:t>
                        </m:r>
                        <m:r>
                          <m:t xml:space="preserve">0</m:t>
                        </m:r>
                      </m:e>
                    </m:eqArr>
                  </m:oMath>
                </a14:m>
              </a:p>
            </p:txBody>
          </p:sp>
        </mc:Choice>
        <mc:Fallback/>
      </mc:AlternateContent>
      <p:sp>
        <p:nvSpPr>
          <p:cNvPr id="597" name="CustomShape 14"/>
          <p:cNvSpPr/>
          <p:nvPr/>
        </p:nvSpPr>
        <p:spPr>
          <a:xfrm>
            <a:off x="141120" y="3741120"/>
            <a:ext cx="996120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To make gradient descent work correctly, choose the learning rate η to be small enough not to get ∆C &gt; 0  and not too small to make gradient descent algorithm work very slowly.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Gradient descent update rule: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98" name="Formula 15"/>
              <p:cNvSpPr txBox="1"/>
              <p:nvPr/>
            </p:nvSpPr>
            <p:spPr>
              <a:xfrm>
                <a:off x="5135760" y="4624200"/>
                <a:ext cx="1861920" cy="1021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k</m:t>
                            </m:r>
                          </m:sub>
                        </m:sSub>
                        <m:r>
                          <m:t xml:space="preserve">→</m:t>
                        </m:r>
                        <m:r>
                          <m:t xml:space="preserve">w</m:t>
                        </m:r>
                        <m:sSub>
                          <m:e>
                            <m:r>
                              <m:t xml:space="preserve">´</m:t>
                            </m:r>
                          </m:e>
                          <m:sub>
                            <m:r>
                              <m:t xml:space="preserve">k</m:t>
                            </m:r>
                          </m:sub>
                        </m:sSub>
                        <m:r>
                          <m:t xml:space="preserve">=</m:t>
                        </m:r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k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η</m:t>
                        </m:r>
                        <m:f>
                          <m:num>
                            <m:r>
                              <m:t xml:space="preserve">∂</m:t>
                            </m:r>
                            <m:r>
                              <m:t xml:space="preserve">C</m:t>
                            </m:r>
                          </m:num>
                          <m:den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w</m:t>
                                </m:r>
                              </m:e>
                              <m:sub>
                                <m:r>
                                  <m:t xml:space="preserve">k</m:t>
                                </m:r>
                              </m:sub>
                            </m:sSub>
                          </m:den>
                        </m:f>
                      </m:e>
                      <m:e>
                        <m:sSub>
                          <m:e>
                            <m:r>
                              <m:t xml:space="preserve">b</m:t>
                            </m:r>
                          </m:e>
                          <m:sub>
                            <m:r>
                              <m:t xml:space="preserve">l</m:t>
                            </m:r>
                          </m:sub>
                        </m:sSub>
                        <m:r>
                          <m:t xml:space="preserve">→</m:t>
                        </m:r>
                        <m:r>
                          <m:t xml:space="preserve">b</m:t>
                        </m:r>
                        <m:sSub>
                          <m:e>
                            <m:r>
                              <m:t xml:space="preserve">´</m:t>
                            </m:r>
                          </m:e>
                          <m:sub>
                            <m:r>
                              <m:t xml:space="preserve">l</m:t>
                            </m:r>
                          </m:sub>
                        </m:sSub>
                        <m:r>
                          <m:t xml:space="preserve">=</m:t>
                        </m:r>
                        <m:sSub>
                          <m:e>
                            <m:r>
                              <m:t xml:space="preserve">b</m:t>
                            </m:r>
                          </m:e>
                          <m:sub>
                            <m:r>
                              <m:t xml:space="preserve">l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η</m:t>
                        </m:r>
                        <m:f>
                          <m:num>
                            <m:r>
                              <m:t xml:space="preserve">∂</m:t>
                            </m:r>
                            <m:r>
                              <m:t xml:space="preserve">C</m:t>
                            </m:r>
                          </m:num>
                          <m:den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b</m:t>
                                </m:r>
                              </m:e>
                              <m:sub>
                                <m:r>
                                  <m:t xml:space="preserve">l</m:t>
                                </m:r>
                              </m:sub>
                            </m:sSub>
                          </m:den>
                        </m:f>
                      </m:e>
                    </m:eqArr>
                  </m:oMath>
                </a14:m>
              </a:p>
            </p:txBody>
          </p:sp>
        </mc:Choice>
        <mc:Fallback/>
      </mc:AlternateContent>
      <p:sp>
        <p:nvSpPr>
          <p:cNvPr id="599" name="CustomShape 16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00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601" name="Formula 17"/>
              <p:cNvSpPr txBox="1"/>
              <p:nvPr/>
            </p:nvSpPr>
            <p:spPr>
              <a:xfrm>
                <a:off x="3312720" y="4784400"/>
                <a:ext cx="1580760" cy="22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v</m:t>
                    </m:r>
                    <m:r>
                      <m:t xml:space="preserve">→</m:t>
                    </m:r>
                    <m:r>
                      <m:t xml:space="preserve">v</m:t>
                    </m:r>
                    <m:r>
                      <m:t xml:space="preserve">´</m:t>
                    </m:r>
                    <m:r>
                      <m:t xml:space="preserve">=</m:t>
                    </m:r>
                    <m:r>
                      <m:t xml:space="preserve">v</m:t>
                    </m:r>
                    <m:r>
                      <m:t xml:space="preserve">−</m:t>
                    </m:r>
                    <m:r>
                      <m:t xml:space="preserve">η</m:t>
                    </m:r>
                    <m:r>
                      <m:t xml:space="preserve">∇</m:t>
                    </m:r>
                    <m:r>
                      <m:t xml:space="preserve">C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2527920" y="9468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Gradient Descent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6640200" y="5383800"/>
            <a:ext cx="34484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‘hands on Machine Learning with Scikit-learn and tensorFlow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’ by Aurélien Géron.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04" name="" descr=""/>
          <p:cNvPicPr/>
          <p:nvPr/>
        </p:nvPicPr>
        <p:blipFill>
          <a:blip r:embed="rId1"/>
          <a:stretch/>
        </p:blipFill>
        <p:spPr>
          <a:xfrm>
            <a:off x="36360" y="1614960"/>
            <a:ext cx="10076040" cy="2678400"/>
          </a:xfrm>
          <a:prstGeom prst="rect">
            <a:avLst/>
          </a:prstGeom>
          <a:ln>
            <a:noFill/>
          </a:ln>
        </p:spPr>
      </p:pic>
      <p:sp>
        <p:nvSpPr>
          <p:cNvPr id="605" name="CustomShape 3"/>
          <p:cNvSpPr/>
          <p:nvPr/>
        </p:nvSpPr>
        <p:spPr>
          <a:xfrm>
            <a:off x="4128840" y="792360"/>
            <a:ext cx="1818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Learning Rate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6" name="" descr=""/>
          <p:cNvPicPr/>
          <p:nvPr/>
        </p:nvPicPr>
        <p:blipFill>
          <a:blip r:embed="rId2"/>
          <a:stretch/>
        </p:blipFill>
        <p:spPr>
          <a:xfrm>
            <a:off x="3960" y="538776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527920" y="9468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Gradient Descent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1"/>
          <a:stretch/>
        </p:blipFill>
        <p:spPr>
          <a:xfrm>
            <a:off x="1005840" y="731520"/>
            <a:ext cx="8651160" cy="4582080"/>
          </a:xfrm>
          <a:prstGeom prst="rect">
            <a:avLst/>
          </a:prstGeom>
          <a:ln>
            <a:noFill/>
          </a:ln>
        </p:spPr>
      </p:pic>
      <p:sp>
        <p:nvSpPr>
          <p:cNvPr id="609" name="CustomShape 2"/>
          <p:cNvSpPr/>
          <p:nvPr/>
        </p:nvSpPr>
        <p:spPr>
          <a:xfrm>
            <a:off x="6640200" y="5323320"/>
            <a:ext cx="34484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‘hands on Machine Learning with Scikit-learn and tensorFlow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’ by Aurélien Géron.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2527920" y="9468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Gradient Descent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2" name="CustomShape 2"/>
          <p:cNvSpPr/>
          <p:nvPr/>
        </p:nvSpPr>
        <p:spPr>
          <a:xfrm>
            <a:off x="77760" y="532080"/>
            <a:ext cx="9441360" cy="16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Draw the line (tangent) from the point.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2-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Find the slope of that line.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3-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Identify how much change is required by taking the partial derivative of the function with respective to θ.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Multiply the change value with a variable called alpha (learning rate).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5-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Subtract this change value from the earlier θ value to get new θ value.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3" name="CustomShape 3"/>
          <p:cNvSpPr/>
          <p:nvPr/>
        </p:nvSpPr>
        <p:spPr>
          <a:xfrm>
            <a:off x="8082720" y="5276520"/>
            <a:ext cx="2101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https://medium.com/deep-math-machine-learning-ai/chapter-1-2-gradient-descent-with-math-d4f2871af402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1"/>
          <a:stretch/>
        </p:blipFill>
        <p:spPr>
          <a:xfrm>
            <a:off x="58320" y="2532240"/>
            <a:ext cx="7529400" cy="331776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615" name="Formula 4"/>
              <p:cNvSpPr txBox="1"/>
              <p:nvPr/>
            </p:nvSpPr>
            <p:spPr>
              <a:xfrm>
                <a:off x="6292800" y="1854000"/>
                <a:ext cx="3309480" cy="1368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r>
                          <m:t xml:space="preserve">∂</m:t>
                        </m:r>
                        <m:r>
                          <m:t xml:space="preserve">derivative</m:t>
                        </m:r>
                        <m:r>
                          <m:t xml:space="preserve">with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t xml:space="preserve">respective</m:t>
                        </m:r>
                        <m:r>
                          <m:rPr>
                            <m:lit/>
                            <m:nor/>
                          </m:rPr>
                          <m:t xml:space="preserve">to</m:t>
                        </m:r>
                        <m:sSup>
                          <m:e>
                            <m:r>
                              <m:t xml:space="preserve">θ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  <m:r>
                          <m:rPr>
                            <m:lit/>
                            <m:nor/>
                          </m:rPr>
                          <m:t xml:space="preserve">and</m:t>
                        </m:r>
                        <m:sSup>
                          <m:e>
                            <m:r>
                              <m:t xml:space="preserve">θ</m:t>
                            </m:r>
                          </m:e>
                          <m:sup>
                            <m:r>
                              <m:t xml:space="preserve">1</m:t>
                            </m:r>
                          </m:sup>
                        </m:sSup>
                        <m:r>
                          <m:t xml:space="preserve">:</m:t>
                        </m:r>
                      </m:e>
                      <m:e>
                        <m:f>
                          <m:num>
                            <m:r>
                              <m:t xml:space="preserve">d</m:t>
                            </m:r>
                          </m:num>
                          <m:den>
                            <m:r>
                              <m:t xml:space="preserve">d</m:t>
                            </m:r>
                            <m:sSup>
                              <m:e>
                                <m:r>
                                  <m:t xml:space="preserve">θ</m:t>
                                </m:r>
                              </m:e>
                              <m:sup>
                                <m:r>
                                  <m:t xml:space="preserve">0</m:t>
                                </m:r>
                              </m:sup>
                            </m:sSup>
                          </m:den>
                        </m:f>
                        <m:r>
                          <m:t xml:space="preserve">J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p>
                              <m:e>
                                <m:r>
                                  <m:t xml:space="preserve">θ</m:t>
                                </m:r>
                              </m:e>
                              <m:sup>
                                <m:r>
                                  <m:t xml:space="preserve">0</m:t>
                                </m:r>
                              </m:sup>
                            </m:sSup>
                            <m:r>
                              <m:t xml:space="preserve">,</m:t>
                            </m:r>
                            <m:sSup>
                              <m:e>
                                <m:r>
                                  <m:t xml:space="preserve">θ</m:t>
                                </m:r>
                              </m:e>
                              <m:sup>
                                <m:r>
                                  <m:t xml:space="preserve">1</m:t>
                                </m:r>
                              </m:sup>
                            </m:sSup>
                          </m:e>
                        </m:d>
                        <m:r>
                          <m:t xml:space="preserve">=</m:t>
                        </m:r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r>
                              <m:t xml:space="preserve">m</m:t>
                            </m:r>
                          </m:den>
                        </m:f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i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m</m:t>
                            </m:r>
                          </m: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h</m:t>
                                    </m:r>
                                  </m:e>
                                  <m:sub>
                                    <m:r>
                                      <m:t xml:space="preserve">θ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p>
                                      <m:e>
                                        <m:r>
                                          <m:t xml:space="preserve">x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("/>
                                            <m:endChr m:val=")"/>
                                          </m:dPr>
                                          <m:e>
                                            <m:r>
                                              <m:t xml:space="preserve">i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m:t xml:space="preserve">−</m:t>
                                </m:r>
                                <m:sSup>
                                  <m:e>
                                    <m:r>
                                      <m:t xml:space="preserve">y</m:t>
                                    </m:r>
                                  </m:e>
                                  <m:sup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r>
                                          <m:t xml:space="preserve">i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nary>
                      </m:e>
                      <m:e>
                        <m:f>
                          <m:num>
                            <m:r>
                              <m:t xml:space="preserve">d</m:t>
                            </m:r>
                          </m:num>
                          <m:den>
                            <m:r>
                              <m:t xml:space="preserve">d</m:t>
                            </m:r>
                            <m:sSup>
                              <m:e>
                                <m:r>
                                  <m:t xml:space="preserve">θ</m:t>
                                </m:r>
                              </m:e>
                              <m:sup>
                                <m:r>
                                  <m:t xml:space="preserve">1</m:t>
                                </m:r>
                              </m:sup>
                            </m:sSup>
                          </m:den>
                        </m:f>
                        <m:r>
                          <m:t xml:space="preserve">J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p>
                              <m:e>
                                <m:r>
                                  <m:t xml:space="preserve">θ</m:t>
                                </m:r>
                              </m:e>
                              <m:sup>
                                <m:r>
                                  <m:t xml:space="preserve">0</m:t>
                                </m:r>
                              </m:sup>
                            </m:sSup>
                            <m:r>
                              <m:t xml:space="preserve">,</m:t>
                            </m:r>
                            <m:sSup>
                              <m:e>
                                <m:r>
                                  <m:t xml:space="preserve">θ</m:t>
                                </m:r>
                              </m:e>
                              <m:sup>
                                <m:r>
                                  <m:t xml:space="preserve">1</m:t>
                                </m:r>
                              </m:sup>
                            </m:sSup>
                          </m:e>
                        </m:d>
                        <m:r>
                          <m:t xml:space="preserve">=</m:t>
                        </m:r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r>
                              <m:t xml:space="preserve">m</m:t>
                            </m:r>
                          </m:den>
                        </m:f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i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m</m:t>
                            </m:r>
                          </m: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h</m:t>
                                    </m:r>
                                  </m:e>
                                  <m:sub>
                                    <m:r>
                                      <m:t xml:space="preserve">θ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p>
                                      <m:e>
                                        <m:r>
                                          <m:t xml:space="preserve">x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("/>
                                            <m:endChr m:val=")"/>
                                          </m:dPr>
                                          <m:e>
                                            <m:r>
                                              <m:t xml:space="preserve">i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m:t xml:space="preserve">−</m:t>
                                </m:r>
                                <m:sSup>
                                  <m:e>
                                    <m:r>
                                      <m:t xml:space="preserve">y</m:t>
                                    </m:r>
                                  </m:e>
                                  <m:sup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r>
                                          <m:t xml:space="preserve">i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m:t xml:space="preserve">.</m:t>
                        </m:r>
                        <m:sSup>
                          <m:e>
                            <m:r>
                              <m:t xml:space="preserve">x</m:t>
                            </m:r>
                          </m:e>
                          <m:sup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i</m:t>
                                </m:r>
                              </m:e>
                            </m:d>
                          </m:sup>
                        </m:sSup>
                      </m:e>
                    </m:eqArr>
                  </m:oMath>
                </a14:m>
              </a:p>
            </p:txBody>
          </p:sp>
        </mc:Choice>
        <mc:Fallback/>
      </mc:AlternateContent>
      <p:pic>
        <p:nvPicPr>
          <p:cNvPr id="616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1771920" y="94680"/>
            <a:ext cx="67903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Stochastic Gradient Descent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8" name="CustomShape 2"/>
          <p:cNvSpPr/>
          <p:nvPr/>
        </p:nvSpPr>
        <p:spPr>
          <a:xfrm>
            <a:off x="399240" y="812520"/>
            <a:ext cx="9313200" cy="40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compute the gradient ∇C we need to compute the gradients ∇C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separately for each training input, x, and then average them.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the the number of training inputs is very large this takes a long 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Stochastic gradient descent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estimate the gradient ∇C by computing ∇C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for a random instance in the training set.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Mini-batch gradient descent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estimate the gradient ∇C by computing ∇C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for a small random set of instances called mini-batches.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9" name="CustomShape 3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20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2527920" y="9468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Backpropagation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1077120" y="364248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"/>
          <p:cNvSpPr/>
          <p:nvPr/>
        </p:nvSpPr>
        <p:spPr>
          <a:xfrm>
            <a:off x="1077480" y="414648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4"/>
          <p:cNvSpPr/>
          <p:nvPr/>
        </p:nvSpPr>
        <p:spPr>
          <a:xfrm>
            <a:off x="1077480" y="465048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5"/>
          <p:cNvSpPr/>
          <p:nvPr/>
        </p:nvSpPr>
        <p:spPr>
          <a:xfrm>
            <a:off x="2193480" y="331848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6"/>
          <p:cNvSpPr/>
          <p:nvPr/>
        </p:nvSpPr>
        <p:spPr>
          <a:xfrm>
            <a:off x="2193480" y="378684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7"/>
          <p:cNvSpPr/>
          <p:nvPr/>
        </p:nvSpPr>
        <p:spPr>
          <a:xfrm>
            <a:off x="2193480" y="429084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8"/>
          <p:cNvSpPr/>
          <p:nvPr/>
        </p:nvSpPr>
        <p:spPr>
          <a:xfrm>
            <a:off x="2193480" y="479484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9"/>
          <p:cNvSpPr/>
          <p:nvPr/>
        </p:nvSpPr>
        <p:spPr>
          <a:xfrm>
            <a:off x="3165480" y="3894840"/>
            <a:ext cx="347040" cy="347040"/>
          </a:xfrm>
          <a:prstGeom prst="ellipse">
            <a:avLst/>
          </a:prstGeom>
          <a:noFill/>
          <a:ln w="1908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10"/>
          <p:cNvSpPr/>
          <p:nvPr/>
        </p:nvSpPr>
        <p:spPr>
          <a:xfrm>
            <a:off x="3165840" y="4362840"/>
            <a:ext cx="347040" cy="347040"/>
          </a:xfrm>
          <a:prstGeom prst="ellipse">
            <a:avLst/>
          </a:prstGeom>
          <a:noFill/>
          <a:ln w="1908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Line 11"/>
          <p:cNvSpPr/>
          <p:nvPr/>
        </p:nvSpPr>
        <p:spPr>
          <a:xfrm flipV="1">
            <a:off x="1416960" y="3429360"/>
            <a:ext cx="712080" cy="2131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Line 12"/>
          <p:cNvSpPr/>
          <p:nvPr/>
        </p:nvSpPr>
        <p:spPr>
          <a:xfrm>
            <a:off x="1442880" y="3739680"/>
            <a:ext cx="750600" cy="182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Line 13"/>
          <p:cNvSpPr/>
          <p:nvPr/>
        </p:nvSpPr>
        <p:spPr>
          <a:xfrm>
            <a:off x="1442880" y="3924000"/>
            <a:ext cx="705600" cy="366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Line 14"/>
          <p:cNvSpPr/>
          <p:nvPr/>
        </p:nvSpPr>
        <p:spPr>
          <a:xfrm>
            <a:off x="1361520" y="4008240"/>
            <a:ext cx="831960" cy="828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Line 15"/>
          <p:cNvSpPr/>
          <p:nvPr/>
        </p:nvSpPr>
        <p:spPr>
          <a:xfrm flipV="1">
            <a:off x="1452960" y="4039920"/>
            <a:ext cx="712080" cy="2131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Line 16"/>
          <p:cNvSpPr/>
          <p:nvPr/>
        </p:nvSpPr>
        <p:spPr>
          <a:xfrm>
            <a:off x="1442880" y="4356360"/>
            <a:ext cx="750600" cy="155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Line 17"/>
          <p:cNvSpPr/>
          <p:nvPr/>
        </p:nvSpPr>
        <p:spPr>
          <a:xfrm>
            <a:off x="1361520" y="4512240"/>
            <a:ext cx="831960" cy="416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Line 18"/>
          <p:cNvSpPr/>
          <p:nvPr/>
        </p:nvSpPr>
        <p:spPr>
          <a:xfrm flipV="1">
            <a:off x="1361520" y="3556800"/>
            <a:ext cx="767520" cy="58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Line 19"/>
          <p:cNvSpPr/>
          <p:nvPr/>
        </p:nvSpPr>
        <p:spPr>
          <a:xfrm flipV="1">
            <a:off x="1361520" y="3690360"/>
            <a:ext cx="831960" cy="9662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Line 20"/>
          <p:cNvSpPr/>
          <p:nvPr/>
        </p:nvSpPr>
        <p:spPr>
          <a:xfrm flipV="1">
            <a:off x="1443240" y="4152600"/>
            <a:ext cx="750240" cy="592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Line 21"/>
          <p:cNvSpPr/>
          <p:nvPr/>
        </p:nvSpPr>
        <p:spPr>
          <a:xfrm flipV="1">
            <a:off x="1443240" y="4539240"/>
            <a:ext cx="750240" cy="29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Line 22"/>
          <p:cNvSpPr/>
          <p:nvPr/>
        </p:nvSpPr>
        <p:spPr>
          <a:xfrm>
            <a:off x="1443240" y="4928400"/>
            <a:ext cx="7502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Line 23"/>
          <p:cNvSpPr/>
          <p:nvPr/>
        </p:nvSpPr>
        <p:spPr>
          <a:xfrm>
            <a:off x="2595240" y="3461040"/>
            <a:ext cx="606240" cy="469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Line 24"/>
          <p:cNvSpPr/>
          <p:nvPr/>
        </p:nvSpPr>
        <p:spPr>
          <a:xfrm>
            <a:off x="2559240" y="3684240"/>
            <a:ext cx="626040" cy="72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Line 25"/>
          <p:cNvSpPr/>
          <p:nvPr/>
        </p:nvSpPr>
        <p:spPr>
          <a:xfrm>
            <a:off x="2595240" y="3930840"/>
            <a:ext cx="570240" cy="83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Line 26"/>
          <p:cNvSpPr/>
          <p:nvPr/>
        </p:nvSpPr>
        <p:spPr>
          <a:xfrm>
            <a:off x="2559240" y="4069440"/>
            <a:ext cx="606600" cy="493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Line 27"/>
          <p:cNvSpPr/>
          <p:nvPr/>
        </p:nvSpPr>
        <p:spPr>
          <a:xfrm flipV="1">
            <a:off x="2595240" y="4196880"/>
            <a:ext cx="60624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Line 28"/>
          <p:cNvSpPr/>
          <p:nvPr/>
        </p:nvSpPr>
        <p:spPr>
          <a:xfrm>
            <a:off x="2559240" y="4593240"/>
            <a:ext cx="6066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Line 29"/>
          <p:cNvSpPr/>
          <p:nvPr/>
        </p:nvSpPr>
        <p:spPr>
          <a:xfrm flipV="1">
            <a:off x="2595240" y="4701240"/>
            <a:ext cx="60624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Line 30"/>
          <p:cNvSpPr/>
          <p:nvPr/>
        </p:nvSpPr>
        <p:spPr>
          <a:xfrm flipV="1">
            <a:off x="2559240" y="4069440"/>
            <a:ext cx="606240" cy="767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31"/>
          <p:cNvSpPr/>
          <p:nvPr/>
        </p:nvSpPr>
        <p:spPr>
          <a:xfrm>
            <a:off x="793440" y="2562480"/>
            <a:ext cx="107460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Hidden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layer l - 1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2" name="CustomShape 32"/>
          <p:cNvSpPr/>
          <p:nvPr/>
        </p:nvSpPr>
        <p:spPr>
          <a:xfrm>
            <a:off x="1948680" y="2562480"/>
            <a:ext cx="10054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Hidden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layer 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3" name="CustomShape 33"/>
          <p:cNvSpPr/>
          <p:nvPr/>
        </p:nvSpPr>
        <p:spPr>
          <a:xfrm>
            <a:off x="285120" y="364716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34"/>
          <p:cNvSpPr/>
          <p:nvPr/>
        </p:nvSpPr>
        <p:spPr>
          <a:xfrm>
            <a:off x="285480" y="415116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35"/>
          <p:cNvSpPr/>
          <p:nvPr/>
        </p:nvSpPr>
        <p:spPr>
          <a:xfrm>
            <a:off x="285480" y="4655160"/>
            <a:ext cx="347040" cy="3470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36"/>
          <p:cNvSpPr/>
          <p:nvPr/>
        </p:nvSpPr>
        <p:spPr>
          <a:xfrm>
            <a:off x="1077120" y="3174480"/>
            <a:ext cx="347040" cy="3470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Line 37"/>
          <p:cNvSpPr/>
          <p:nvPr/>
        </p:nvSpPr>
        <p:spPr>
          <a:xfrm>
            <a:off x="1416960" y="3347280"/>
            <a:ext cx="712080" cy="82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Line 38"/>
          <p:cNvSpPr/>
          <p:nvPr/>
        </p:nvSpPr>
        <p:spPr>
          <a:xfrm>
            <a:off x="1416960" y="3361680"/>
            <a:ext cx="731520" cy="56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Line 39"/>
          <p:cNvSpPr/>
          <p:nvPr/>
        </p:nvSpPr>
        <p:spPr>
          <a:xfrm>
            <a:off x="1416960" y="3469680"/>
            <a:ext cx="776520" cy="1042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Line 40"/>
          <p:cNvSpPr/>
          <p:nvPr/>
        </p:nvSpPr>
        <p:spPr>
          <a:xfrm>
            <a:off x="1308960" y="3469680"/>
            <a:ext cx="884520" cy="1458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Line 41"/>
          <p:cNvSpPr/>
          <p:nvPr/>
        </p:nvSpPr>
        <p:spPr>
          <a:xfrm flipV="1">
            <a:off x="640800" y="3287160"/>
            <a:ext cx="436320" cy="3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Line 42"/>
          <p:cNvSpPr/>
          <p:nvPr/>
        </p:nvSpPr>
        <p:spPr>
          <a:xfrm>
            <a:off x="640800" y="3755520"/>
            <a:ext cx="4363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Line 43"/>
          <p:cNvSpPr/>
          <p:nvPr/>
        </p:nvSpPr>
        <p:spPr>
          <a:xfrm>
            <a:off x="640800" y="3863520"/>
            <a:ext cx="436680" cy="398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Line 44"/>
          <p:cNvSpPr/>
          <p:nvPr/>
        </p:nvSpPr>
        <p:spPr>
          <a:xfrm>
            <a:off x="640800" y="3971520"/>
            <a:ext cx="436680" cy="802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Line 45"/>
          <p:cNvSpPr/>
          <p:nvPr/>
        </p:nvSpPr>
        <p:spPr>
          <a:xfrm flipV="1">
            <a:off x="640800" y="3863520"/>
            <a:ext cx="436320" cy="3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46"/>
          <p:cNvSpPr/>
          <p:nvPr/>
        </p:nvSpPr>
        <p:spPr>
          <a:xfrm>
            <a:off x="640800" y="4331520"/>
            <a:ext cx="4363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Line 47"/>
          <p:cNvSpPr/>
          <p:nvPr/>
        </p:nvSpPr>
        <p:spPr>
          <a:xfrm flipV="1">
            <a:off x="604800" y="3530160"/>
            <a:ext cx="472320" cy="585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Line 48"/>
          <p:cNvSpPr/>
          <p:nvPr/>
        </p:nvSpPr>
        <p:spPr>
          <a:xfrm>
            <a:off x="640800" y="4475520"/>
            <a:ext cx="436680" cy="398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Line 49"/>
          <p:cNvSpPr/>
          <p:nvPr/>
        </p:nvSpPr>
        <p:spPr>
          <a:xfrm flipV="1">
            <a:off x="532800" y="3438720"/>
            <a:ext cx="544320" cy="1216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Line 50"/>
          <p:cNvSpPr/>
          <p:nvPr/>
        </p:nvSpPr>
        <p:spPr>
          <a:xfrm flipV="1">
            <a:off x="641160" y="3998160"/>
            <a:ext cx="502200" cy="729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Line 51"/>
          <p:cNvSpPr/>
          <p:nvPr/>
        </p:nvSpPr>
        <p:spPr>
          <a:xfrm flipV="1">
            <a:off x="641160" y="4475520"/>
            <a:ext cx="437760" cy="298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Line 52"/>
          <p:cNvSpPr/>
          <p:nvPr/>
        </p:nvSpPr>
        <p:spPr>
          <a:xfrm>
            <a:off x="641160" y="4873680"/>
            <a:ext cx="4363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53"/>
          <p:cNvSpPr/>
          <p:nvPr/>
        </p:nvSpPr>
        <p:spPr>
          <a:xfrm>
            <a:off x="640080" y="4968720"/>
            <a:ext cx="116208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Neurons 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74" name="CustomShape 54"/>
          <p:cNvSpPr/>
          <p:nvPr/>
        </p:nvSpPr>
        <p:spPr>
          <a:xfrm>
            <a:off x="369720" y="491040"/>
            <a:ext cx="9405720" cy="182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 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denotes the weight for the connection from the k-th neuron in the (l − 1)-th layer to the j-th neuron in the l-th layer.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 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for the bias of the j-th neuron in the l-th layer.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for the activation of the j-th neuron in the l-th layer.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75" name="Formula 55"/>
              <p:cNvSpPr txBox="1"/>
              <p:nvPr/>
            </p:nvSpPr>
            <p:spPr>
              <a:xfrm>
                <a:off x="3224160" y="2441520"/>
                <a:ext cx="2309760" cy="559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j</m:t>
                        </m:r>
                      </m:sub>
                      <m:sup>
                        <m:r>
                          <m:t xml:space="preserve">l</m:t>
                        </m:r>
                      </m:sup>
                    </m:sSubSup>
                    <m:r>
                      <m:t xml:space="preserve">=</m:t>
                    </m:r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k</m:t>
                            </m:r>
                          </m:sub>
                          <m:sup/>
                          <m:e>
                            <m:sSubSup>
                              <m:e>
                                <m:r>
                                  <m:t xml:space="preserve">w</m:t>
                                </m:r>
                              </m:e>
                              <m:sub>
                                <m:r>
                                  <m:t xml:space="preserve">jk</m:t>
                                </m:r>
                              </m:sub>
                              <m:sup>
                                <m:r>
                                  <m:t xml:space="preserve">l</m:t>
                                </m:r>
                              </m:sup>
                            </m:sSubSup>
                          </m:e>
                        </m:nary>
                        <m:sSubSup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k</m:t>
                            </m:r>
                          </m:sub>
                          <m:sup>
                            <m:r>
                              <m:t xml:space="preserve">l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sup>
                        </m:sSubSup>
                        <m:r>
                          <m:t xml:space="preserve">+</m:t>
                        </m:r>
                        <m:sSubSup>
                          <m:e>
                            <m:r>
                              <m:t xml:space="preserve">b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  <m:sup>
                            <m:r>
                              <m:t xml:space="preserve">l</m:t>
                            </m:r>
                          </m:sup>
                        </m:sSubSup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76" name="Formula 56"/>
              <p:cNvSpPr txBox="1"/>
              <p:nvPr/>
            </p:nvSpPr>
            <p:spPr>
              <a:xfrm>
                <a:off x="5924160" y="2477520"/>
                <a:ext cx="1786680" cy="34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a</m:t>
                        </m:r>
                      </m:e>
                      <m:sup>
                        <m:r>
                          <m:t xml:space="preserve">l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w</m:t>
                            </m:r>
                          </m:e>
                          <m:sup>
                            <m:r>
                              <m:t xml:space="preserve">l</m:t>
                            </m:r>
                          </m:sup>
                        </m:sSup>
                        <m:sSup>
                          <m:e>
                            <m:r>
                              <m:t xml:space="preserve">a</m:t>
                            </m:r>
                          </m:e>
                          <m:sup>
                            <m:r>
                              <m:t xml:space="preserve">l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b</m:t>
                            </m:r>
                          </m:e>
                          <m:sup>
                            <m:r>
                              <m:t xml:space="preserve">l</m:t>
                            </m:r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677" name="CustomShape 57"/>
          <p:cNvSpPr/>
          <p:nvPr/>
        </p:nvSpPr>
        <p:spPr>
          <a:xfrm>
            <a:off x="3732480" y="3088800"/>
            <a:ext cx="6666480" cy="21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Apply the weight matrix to the activations, then add the bias vector, and finally apply the σ function.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compute a 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, we compute the intermediate quantity   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 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≡ w 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l-1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+ b 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(the weighted input to the neurons in layer l).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8" name="CustomShape 58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79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p:sp>
        <p:nvSpPr>
          <p:cNvPr id="680" name="CustomShape 59"/>
          <p:cNvSpPr/>
          <p:nvPr/>
        </p:nvSpPr>
        <p:spPr>
          <a:xfrm>
            <a:off x="1806120" y="5076720"/>
            <a:ext cx="107604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Neuron j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1" name="CustomShape 60"/>
          <p:cNvSpPr/>
          <p:nvPr/>
        </p:nvSpPr>
        <p:spPr>
          <a:xfrm>
            <a:off x="1496160" y="4716720"/>
            <a:ext cx="519840" cy="5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w </a:t>
            </a:r>
            <a:r>
              <a:rPr b="1" lang="en-US" sz="1600" spc="-1" strike="noStrike" baseline="17000">
                <a:solidFill>
                  <a:srgbClr val="ff0000"/>
                </a:solidFill>
                <a:latin typeface="Arial"/>
                <a:ea typeface="DejaVu Sans"/>
              </a:rPr>
              <a:t>l</a:t>
            </a:r>
            <a:r>
              <a:rPr b="1" lang="en-US" sz="1600" spc="-1" strike="noStrike" baseline="-17000">
                <a:solidFill>
                  <a:srgbClr val="ff0000"/>
                </a:solidFill>
                <a:latin typeface="Arial"/>
                <a:ea typeface="DejaVu Sans"/>
              </a:rPr>
              <a:t>jk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2" name="CustomShape 61"/>
          <p:cNvSpPr/>
          <p:nvPr/>
        </p:nvSpPr>
        <p:spPr>
          <a:xfrm>
            <a:off x="2144520" y="4825080"/>
            <a:ext cx="420840" cy="5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b </a:t>
            </a:r>
            <a:r>
              <a:rPr b="1" lang="en-US" sz="1600" spc="-1" strike="noStrike" baseline="17000">
                <a:solidFill>
                  <a:srgbClr val="ff0000"/>
                </a:solidFill>
                <a:latin typeface="Arial"/>
                <a:ea typeface="DejaVu Sans"/>
              </a:rPr>
              <a:t>l</a:t>
            </a:r>
            <a:r>
              <a:rPr b="1" lang="en-US" sz="1600" spc="-1" strike="noStrike" baseline="-17000">
                <a:solidFill>
                  <a:srgbClr val="ff0000"/>
                </a:solidFill>
                <a:latin typeface="Arial"/>
                <a:ea typeface="DejaVu Sans"/>
              </a:rPr>
              <a:t>j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751920" y="237960"/>
            <a:ext cx="281592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365760" y="936360"/>
            <a:ext cx="894276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achine learning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: 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 science and art of programming computers so they can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from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In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classical programming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 humans input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rules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 (a program) and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data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 to be processed according to these rules, and the outputs are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answers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- In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machine learning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, humans input data and the expected answers, and the outputs are the rules.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3605040" y="3086280"/>
            <a:ext cx="2031840" cy="1080360"/>
          </a:xfrm>
          <a:prstGeom prst="ellipse">
            <a:avLst/>
          </a:prstGeom>
          <a:solidFill>
            <a:srgbClr val="8ccfb7"/>
          </a:solidFill>
          <a:ln>
            <a:solidFill>
              <a:srgbClr val="8ccfb7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programming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" name="Line 4"/>
          <p:cNvSpPr/>
          <p:nvPr/>
        </p:nvSpPr>
        <p:spPr>
          <a:xfrm>
            <a:off x="2690640" y="348804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5"/>
          <p:cNvSpPr/>
          <p:nvPr/>
        </p:nvSpPr>
        <p:spPr>
          <a:xfrm>
            <a:off x="2690640" y="377604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6"/>
          <p:cNvSpPr/>
          <p:nvPr/>
        </p:nvSpPr>
        <p:spPr>
          <a:xfrm>
            <a:off x="5858640" y="359604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7"/>
          <p:cNvSpPr/>
          <p:nvPr/>
        </p:nvSpPr>
        <p:spPr>
          <a:xfrm>
            <a:off x="2122560" y="3341160"/>
            <a:ext cx="750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Rules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2194560" y="3629520"/>
            <a:ext cx="5871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>
            <a:off x="6694920" y="3449880"/>
            <a:ext cx="10936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Answers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7" name="CustomShape 10"/>
          <p:cNvSpPr/>
          <p:nvPr/>
        </p:nvSpPr>
        <p:spPr>
          <a:xfrm>
            <a:off x="3749400" y="4366440"/>
            <a:ext cx="1959480" cy="1098000"/>
          </a:xfrm>
          <a:prstGeom prst="ellipse">
            <a:avLst/>
          </a:prstGeom>
          <a:solidFill>
            <a:srgbClr val="8ccfb7"/>
          </a:solidFill>
          <a:ln>
            <a:solidFill>
              <a:srgbClr val="8ccfb7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8" name="Line 11"/>
          <p:cNvSpPr/>
          <p:nvPr/>
        </p:nvSpPr>
        <p:spPr>
          <a:xfrm>
            <a:off x="2727000" y="482040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12"/>
          <p:cNvSpPr/>
          <p:nvPr/>
        </p:nvSpPr>
        <p:spPr>
          <a:xfrm>
            <a:off x="2727000" y="510840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13"/>
          <p:cNvSpPr/>
          <p:nvPr/>
        </p:nvSpPr>
        <p:spPr>
          <a:xfrm>
            <a:off x="5859000" y="492840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4"/>
          <p:cNvSpPr/>
          <p:nvPr/>
        </p:nvSpPr>
        <p:spPr>
          <a:xfrm>
            <a:off x="2194920" y="4673520"/>
            <a:ext cx="6782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2" name="CustomShape 15"/>
          <p:cNvSpPr/>
          <p:nvPr/>
        </p:nvSpPr>
        <p:spPr>
          <a:xfrm>
            <a:off x="1906920" y="4961880"/>
            <a:ext cx="8748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Answers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3" name="CustomShape 16"/>
          <p:cNvSpPr/>
          <p:nvPr/>
        </p:nvSpPr>
        <p:spPr>
          <a:xfrm>
            <a:off x="6695280" y="4782240"/>
            <a:ext cx="8190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Rules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4" name="CustomShape 17"/>
          <p:cNvSpPr/>
          <p:nvPr/>
        </p:nvSpPr>
        <p:spPr>
          <a:xfrm>
            <a:off x="6784200" y="5466960"/>
            <a:ext cx="3453840" cy="20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ustomShape 1"/>
          <p:cNvSpPr/>
          <p:nvPr/>
        </p:nvSpPr>
        <p:spPr>
          <a:xfrm>
            <a:off x="2527920" y="9468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Backpropagation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4" name="CustomShape 2"/>
          <p:cNvSpPr/>
          <p:nvPr/>
        </p:nvSpPr>
        <p:spPr>
          <a:xfrm>
            <a:off x="304560" y="864720"/>
            <a:ext cx="9592560" cy="34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Assumptions to use backpropagation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The cost / loss function can be written as an average over cost functions for individual training examples x.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The cost function can be written as a function of the outputs from the neural network.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Backpropagation is about understanding how changing the weights and biases in a network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changes the cost / lost function: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computing the partial derivatives ∂C/∂w</a:t>
            </a:r>
            <a:r>
              <a:rPr b="1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1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jk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∂C/∂b</a:t>
            </a:r>
            <a:r>
              <a:rPr b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l</a:t>
            </a:r>
            <a:r>
              <a:rPr b="1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j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5" name="CustomShape 3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2527920" y="9468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Gradient Descent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8" name="CustomShape 2"/>
          <p:cNvSpPr/>
          <p:nvPr/>
        </p:nvSpPr>
        <p:spPr>
          <a:xfrm>
            <a:off x="1229400" y="533160"/>
            <a:ext cx="879336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Find the combination of weight values that gives the smallest possible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loss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Optimization algorithm to find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minima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of functions.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9" name="CustomShape 3"/>
          <p:cNvSpPr/>
          <p:nvPr/>
        </p:nvSpPr>
        <p:spPr>
          <a:xfrm>
            <a:off x="91440" y="1519560"/>
            <a:ext cx="5560200" cy="40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198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Training samples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and targets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216000" indent="-198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Run neural network on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to obtain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y_predicted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216000" indent="-198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Compute the loss, measure mismatch between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y_predicted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216000" indent="-198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Compute the gradient of the loss with regard to the network’s parameters (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backward pass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).</a:t>
            </a:r>
            <a:endParaRPr b="0" lang="en-US" sz="1600" spc="-1" strike="noStrike">
              <a:latin typeface="Arial"/>
            </a:endParaRPr>
          </a:p>
          <a:p>
            <a:pPr marL="216000" indent="-198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Move the parameters in the opposite direction from the gradient reducing the loss.</a:t>
            </a:r>
            <a:endParaRPr b="0" lang="en-US" sz="1600" spc="-1" strike="noStrike">
              <a:latin typeface="Arial"/>
            </a:endParaRPr>
          </a:p>
          <a:p>
            <a:pPr marL="216000" indent="-198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Backpropagation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starts with final loss value and works backward from top to bottom layers, applying derivatives to compute each parameters contribution to the loss.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0" name="Line 4"/>
          <p:cNvSpPr/>
          <p:nvPr/>
        </p:nvSpPr>
        <p:spPr>
          <a:xfrm flipV="1">
            <a:off x="6035040" y="1839600"/>
            <a:ext cx="360" cy="2926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Line 5"/>
          <p:cNvSpPr/>
          <p:nvPr/>
        </p:nvSpPr>
        <p:spPr>
          <a:xfrm>
            <a:off x="6035040" y="4765680"/>
            <a:ext cx="33832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6"/>
          <p:cNvSpPr/>
          <p:nvPr/>
        </p:nvSpPr>
        <p:spPr>
          <a:xfrm>
            <a:off x="5394960" y="1839600"/>
            <a:ext cx="9057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Loss/ Cost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93" name="CustomShape 7"/>
          <p:cNvSpPr/>
          <p:nvPr/>
        </p:nvSpPr>
        <p:spPr>
          <a:xfrm>
            <a:off x="8383320" y="4791600"/>
            <a:ext cx="14079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Parameter (weight) value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94" name="Line 8"/>
          <p:cNvSpPr/>
          <p:nvPr/>
        </p:nvSpPr>
        <p:spPr>
          <a:xfrm>
            <a:off x="6858000" y="2022480"/>
            <a:ext cx="2743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9"/>
          <p:cNvSpPr/>
          <p:nvPr/>
        </p:nvSpPr>
        <p:spPr>
          <a:xfrm>
            <a:off x="7123320" y="1875600"/>
            <a:ext cx="1770480" cy="2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Step, learning rate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96" name="Line 10"/>
          <p:cNvSpPr/>
          <p:nvPr/>
        </p:nvSpPr>
        <p:spPr>
          <a:xfrm>
            <a:off x="6678000" y="3066480"/>
            <a:ext cx="2743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11"/>
          <p:cNvSpPr/>
          <p:nvPr/>
        </p:nvSpPr>
        <p:spPr>
          <a:xfrm>
            <a:off x="6894000" y="3498480"/>
            <a:ext cx="2743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Line 12"/>
          <p:cNvSpPr/>
          <p:nvPr/>
        </p:nvSpPr>
        <p:spPr>
          <a:xfrm>
            <a:off x="7146000" y="3786480"/>
            <a:ext cx="2743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3"/>
          <p:cNvSpPr/>
          <p:nvPr/>
        </p:nvSpPr>
        <p:spPr>
          <a:xfrm>
            <a:off x="6666120" y="2592720"/>
            <a:ext cx="88596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Starting point (t=0)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00" name="CustomShape 14"/>
          <p:cNvSpPr/>
          <p:nvPr/>
        </p:nvSpPr>
        <p:spPr>
          <a:xfrm>
            <a:off x="6652800" y="3031200"/>
            <a:ext cx="73440" cy="73440"/>
          </a:xfrm>
          <a:prstGeom prst="ellipse">
            <a:avLst/>
          </a:prstGeom>
          <a:solidFill>
            <a:srgbClr val="a9a9a9"/>
          </a:solidFill>
          <a:ln>
            <a:solidFill>
              <a:srgbClr val="a9a9a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5"/>
          <p:cNvSpPr/>
          <p:nvPr/>
        </p:nvSpPr>
        <p:spPr>
          <a:xfrm>
            <a:off x="6868800" y="3463200"/>
            <a:ext cx="73440" cy="73440"/>
          </a:xfrm>
          <a:prstGeom prst="ellipse">
            <a:avLst/>
          </a:prstGeom>
          <a:solidFill>
            <a:srgbClr val="a9a9a9"/>
          </a:solidFill>
          <a:ln>
            <a:solidFill>
              <a:srgbClr val="a9a9a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6"/>
          <p:cNvSpPr/>
          <p:nvPr/>
        </p:nvSpPr>
        <p:spPr>
          <a:xfrm>
            <a:off x="7156800" y="3751200"/>
            <a:ext cx="73440" cy="73440"/>
          </a:xfrm>
          <a:prstGeom prst="ellipse">
            <a:avLst/>
          </a:prstGeom>
          <a:solidFill>
            <a:srgbClr val="a9a9a9"/>
          </a:solidFill>
          <a:ln>
            <a:solidFill>
              <a:srgbClr val="a9a9a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17"/>
          <p:cNvSpPr/>
          <p:nvPr/>
        </p:nvSpPr>
        <p:spPr>
          <a:xfrm>
            <a:off x="7372800" y="3895200"/>
            <a:ext cx="73440" cy="73440"/>
          </a:xfrm>
          <a:prstGeom prst="ellipse">
            <a:avLst/>
          </a:prstGeom>
          <a:solidFill>
            <a:srgbClr val="a9a9a9"/>
          </a:solidFill>
          <a:ln>
            <a:solidFill>
              <a:srgbClr val="a9a9a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Line 18"/>
          <p:cNvSpPr/>
          <p:nvPr/>
        </p:nvSpPr>
        <p:spPr>
          <a:xfrm>
            <a:off x="6952320" y="3066480"/>
            <a:ext cx="7920" cy="4881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Line 19"/>
          <p:cNvSpPr/>
          <p:nvPr/>
        </p:nvSpPr>
        <p:spPr>
          <a:xfrm>
            <a:off x="7168320" y="3498480"/>
            <a:ext cx="360" cy="32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Line 20"/>
          <p:cNvSpPr/>
          <p:nvPr/>
        </p:nvSpPr>
        <p:spPr>
          <a:xfrm>
            <a:off x="7420320" y="3786480"/>
            <a:ext cx="360" cy="1641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1"/>
          <p:cNvSpPr/>
          <p:nvPr/>
        </p:nvSpPr>
        <p:spPr>
          <a:xfrm>
            <a:off x="6594480" y="3492720"/>
            <a:ext cx="53928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t=1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08" name="CustomShape 22"/>
          <p:cNvSpPr/>
          <p:nvPr/>
        </p:nvSpPr>
        <p:spPr>
          <a:xfrm>
            <a:off x="6846480" y="3745080"/>
            <a:ext cx="53928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t=2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09" name="CustomShape 23"/>
          <p:cNvSpPr/>
          <p:nvPr/>
        </p:nvSpPr>
        <p:spPr>
          <a:xfrm>
            <a:off x="7242480" y="3925080"/>
            <a:ext cx="53928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t=3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0" name="CustomShape 24"/>
          <p:cNvSpPr/>
          <p:nvPr/>
        </p:nvSpPr>
        <p:spPr>
          <a:xfrm>
            <a:off x="6784200" y="5467320"/>
            <a:ext cx="34484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11" name="CustomShape 25"/>
          <p:cNvSpPr/>
          <p:nvPr/>
        </p:nvSpPr>
        <p:spPr>
          <a:xfrm>
            <a:off x="6647760" y="2906640"/>
            <a:ext cx="1938960" cy="1199520"/>
          </a:xfrm>
          <a:custGeom>
            <a:avLst/>
            <a:gdLst/>
            <a:ahLst/>
            <a:rect l="l" t="t" r="r" b="b"/>
            <a:pathLst>
              <a:path w="5434" h="3380">
                <a:moveTo>
                  <a:pt x="0" y="0"/>
                </a:moveTo>
                <a:cubicBezTo>
                  <a:pt x="126" y="529"/>
                  <a:pt x="385" y="1002"/>
                  <a:pt x="535" y="1539"/>
                </a:cubicBezTo>
                <a:cubicBezTo>
                  <a:pt x="690" y="2092"/>
                  <a:pt x="1186" y="2568"/>
                  <a:pt x="1782" y="2778"/>
                </a:cubicBezTo>
                <a:cubicBezTo>
                  <a:pt x="2257" y="2946"/>
                  <a:pt x="2887" y="3379"/>
                  <a:pt x="3340" y="2907"/>
                </a:cubicBezTo>
                <a:cubicBezTo>
                  <a:pt x="3856" y="2368"/>
                  <a:pt x="4732" y="2564"/>
                  <a:pt x="5211" y="1966"/>
                </a:cubicBezTo>
                <a:lnTo>
                  <a:pt x="5299" y="1497"/>
                </a:lnTo>
                <a:lnTo>
                  <a:pt x="5344" y="1026"/>
                </a:lnTo>
                <a:lnTo>
                  <a:pt x="5433" y="941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2527920" y="-4932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Backpropagation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38880" y="227520"/>
            <a:ext cx="1005012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adds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change Δz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to the neuron’s weighted input so the neuron outputs σ(z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 Δz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change propagates through the layers and causing the overall cost to change in the amount: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14" name="Formula 3"/>
              <p:cNvSpPr txBox="1"/>
              <p:nvPr/>
            </p:nvSpPr>
            <p:spPr>
              <a:xfrm>
                <a:off x="4700160" y="1073520"/>
                <a:ext cx="801720" cy="595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Sup>
                          <m:e>
                            <m:r>
                              <m:t xml:space="preserve">z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  <m:sup>
                            <m:r>
                              <m:t xml:space="preserve">l</m:t>
                            </m:r>
                          </m:sup>
                        </m:sSubSup>
                      </m:den>
                    </m:f>
                    <m:r>
                      <m:t xml:space="preserve">Δ</m:t>
                    </m:r>
                    <m:sSubSup>
                      <m:e>
                        <m:r>
                          <m:t xml:space="preserve">z</m:t>
                        </m:r>
                      </m:e>
                      <m:sub>
                        <m:r>
                          <m:t xml:space="preserve">j</m:t>
                        </m:r>
                      </m:sub>
                      <m:sup>
                        <m:r>
                          <m:t xml:space="preserve">l</m:t>
                        </m:r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15" name="CustomShape 4"/>
          <p:cNvSpPr/>
          <p:nvPr/>
        </p:nvSpPr>
        <p:spPr>
          <a:xfrm>
            <a:off x="38880" y="1307520"/>
            <a:ext cx="333612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error is defined by: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16" name="Formula 5"/>
              <p:cNvSpPr txBox="1"/>
              <p:nvPr/>
            </p:nvSpPr>
            <p:spPr>
              <a:xfrm>
                <a:off x="2467080" y="1437120"/>
                <a:ext cx="1011600" cy="52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j</m:t>
                        </m:r>
                      </m:sub>
                      <m:sup>
                        <m:r>
                          <m:t xml:space="preserve">l</m:t>
                        </m:r>
                      </m:sup>
                    </m:sSubSup>
                    <m:r>
                      <m:t xml:space="preserve">≡</m:t>
                    </m:r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Sup>
                          <m:e>
                            <m:r>
                              <m:t xml:space="preserve">z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  <m:sup>
                            <m:r>
                              <m:t xml:space="preserve">l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717" name="CustomShape 6"/>
          <p:cNvSpPr/>
          <p:nvPr/>
        </p:nvSpPr>
        <p:spPr>
          <a:xfrm>
            <a:off x="38880" y="1919520"/>
            <a:ext cx="4250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The equation for the error output layer: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18" name="Formula 7"/>
              <p:cNvSpPr txBox="1"/>
              <p:nvPr/>
            </p:nvSpPr>
            <p:spPr>
              <a:xfrm>
                <a:off x="4052160" y="1829520"/>
                <a:ext cx="1492920" cy="595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j</m:t>
                        </m:r>
                      </m:sub>
                      <m:sup>
                        <m:r>
                          <m:t xml:space="preserve">L</m:t>
                        </m:r>
                      </m:sup>
                    </m:sSubSup>
                    <m:r>
                      <m:t xml:space="preserve">≡</m:t>
                    </m:r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Sup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  <m:sup>
                            <m:r>
                              <m:t xml:space="preserve">L</m:t>
                            </m:r>
                          </m:sup>
                        </m:sSubSup>
                      </m:den>
                    </m:f>
                    <m:r>
                      <m:t xml:space="preserve">σ</m:t>
                    </m:r>
                    <m:r>
                      <m:t xml:space="preserve">´</m:t>
                    </m:r>
                    <m:d>
                      <m:dPr>
                        <m:begChr m:val="("/>
                        <m:endChr m:val=")"/>
                      </m:dPr>
                      <m:e>
                        <m:sSubSup>
                          <m:e>
                            <m:r>
                              <m:t xml:space="preserve">z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  <m:sup>
                            <m:r>
                              <m:t xml:space="preserve">L</m:t>
                            </m:r>
                          </m:sup>
                        </m:sSub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719" name="CustomShape 8"/>
          <p:cNvSpPr/>
          <p:nvPr/>
        </p:nvSpPr>
        <p:spPr>
          <a:xfrm>
            <a:off x="38880" y="2207880"/>
            <a:ext cx="964548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C/∂a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measures how fast the cost is changing as a function of the j-th output activation.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σ´(z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measures how fast the activation function σ is changing at z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20" name="Formula 9"/>
              <p:cNvSpPr txBox="1"/>
              <p:nvPr/>
            </p:nvSpPr>
            <p:spPr>
              <a:xfrm>
                <a:off x="2540160" y="3089520"/>
                <a:ext cx="6077520" cy="1091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sSup>
                          <m:e>
                            <m:r>
                              <m:t xml:space="preserve">δ</m:t>
                            </m:r>
                          </m:e>
                          <m:sup>
                            <m:r>
                              <m:t xml:space="preserve">L</m:t>
                            </m:r>
                          </m:sup>
                        </m:sSup>
                        <m:r>
                          <m:t xml:space="preserve">=</m:t>
                        </m:r>
                        <m:sSub>
                          <m:e>
                            <m:r>
                              <m:t xml:space="preserve">∇</m:t>
                            </m:r>
                          </m:e>
                          <m:sub>
                            <m:r>
                              <m:t xml:space="preserve">a</m:t>
                            </m:r>
                          </m:sub>
                        </m:sSub>
                        <m:r>
                          <m:t xml:space="preserve">C</m:t>
                        </m:r>
                        <m:r>
                          <m:t xml:space="preserve">⊙</m:t>
                        </m:r>
                        <m:r>
                          <m:t xml:space="preserve">σ</m:t>
                        </m:r>
                        <m:r>
                          <m:t xml:space="preserve">´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Sup>
                              <m:e>
                                <m:r>
                                  <m:t xml:space="preserve">z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  <m:sup>
                                <m:r>
                                  <m:t xml:space="preserve">L</m:t>
                                </m:r>
                              </m:sup>
                            </m:sSubSup>
                          </m:e>
                        </m:d>
                      </m:e>
                      <m:e>
                        <m:r>
                          <m:t xml:space="preserve">where</m:t>
                        </m:r>
                        <m:r>
                          <m:t xml:space="preserve">⊙</m:t>
                        </m:r>
                        <m:r>
                          <m:rPr>
                            <m:lit/>
                            <m:nor/>
                          </m:rPr>
                          <m:t xml:space="preserve"/>
                        </m:r>
                        <m:r>
                          <m:t xml:space="preserve">is</m:t>
                        </m:r>
                        <m:r>
                          <m:rPr>
                            <m:lit/>
                            <m:nor/>
                          </m:rPr>
                          <m:t xml:space="preserve">the</m:t>
                        </m:r>
                        <m:r>
                          <m:t xml:space="preserve">Hadamard</m:t>
                        </m:r>
                        <m:r>
                          <m:t xml:space="preserve">product</m:t>
                        </m:r>
                        <m:r>
                          <m:t xml:space="preserve">between</m:t>
                        </m:r>
                        <m:r>
                          <m:t xml:space="preserve">2</m:t>
                        </m:r>
                        <m:r>
                          <m:t xml:space="preserve">vectors</m:t>
                        </m:r>
                        <m:r>
                          <m:t xml:space="preserve">of</m:t>
                        </m:r>
                        <m:r>
                          <m:t xml:space="preserve">the</m:t>
                        </m:r>
                        <m:r>
                          <m:t xml:space="preserve">same</m:t>
                        </m:r>
                        <m:r>
                          <m:t xml:space="preserve">dimension</m:t>
                        </m:r>
                      </m:e>
                      <m:e>
                        <m:r>
                          <m:rPr>
                            <m:lit/>
                            <m:nor/>
                          </m:rPr>
                          <m:t xml:space="preserve">and</m:t>
                        </m:r>
                        <m:sSub>
                          <m:e>
                            <m:r>
                              <m:t xml:space="preserve">∇</m:t>
                            </m:r>
                          </m:e>
                          <m:sub>
                            <m:r>
                              <m:t xml:space="preserve">a</m:t>
                            </m:r>
                          </m:sub>
                        </m:sSub>
                        <m:r>
                          <m:t xml:space="preserve">C</m:t>
                        </m:r>
                        <m:r>
                          <m:t xml:space="preserve">is</m:t>
                        </m:r>
                        <m:r>
                          <m:t xml:space="preserve">the</m:t>
                        </m:r>
                        <m:r>
                          <m:t xml:space="preserve">vector</m:t>
                        </m:r>
                        <m:r>
                          <m:t xml:space="preserve">of</m:t>
                        </m:r>
                        <m:r>
                          <m:rPr>
                            <m:lit/>
                            <m:nor/>
                          </m:rPr>
                          <m:t xml:space="preserve">partial</m:t>
                        </m:r>
                        <m:r>
                          <m:t xml:space="preserve">derivatives</m:t>
                        </m:r>
                        <m:f>
                          <m:num>
                            <m:r>
                              <m:t xml:space="preserve">∂</m:t>
                            </m:r>
                            <m:r>
                              <m:t xml:space="preserve">C</m:t>
                            </m:r>
                          </m:num>
                          <m:den>
                            <m:r>
                              <m:t xml:space="preserve">∂</m:t>
                            </m:r>
                            <m:sSubSup>
                              <m:e>
                                <m:r>
                                  <m:t xml:space="preserve">a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  <m:sup>
                                <m:r>
                                  <m:t xml:space="preserve">L</m:t>
                                </m:r>
                              </m:sup>
                            </m:sSubSup>
                          </m:den>
                        </m:f>
                      </m:e>
                    </m:eqArr>
                  </m:oMath>
                </a14:m>
              </a:p>
            </p:txBody>
          </p:sp>
        </mc:Choice>
        <mc:Fallback/>
      </mc:AlternateContent>
      <p:sp>
        <p:nvSpPr>
          <p:cNvPr id="721" name="CustomShape 10"/>
          <p:cNvSpPr/>
          <p:nvPr/>
        </p:nvSpPr>
        <p:spPr>
          <a:xfrm>
            <a:off x="38880" y="4079520"/>
            <a:ext cx="6993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Equation of the error in terms of the error of the next layer: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22" name="Formula 11"/>
              <p:cNvSpPr txBox="1"/>
              <p:nvPr/>
            </p:nvSpPr>
            <p:spPr>
              <a:xfrm>
                <a:off x="6324480" y="4068000"/>
                <a:ext cx="2285640" cy="366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δ</m:t>
                        </m:r>
                      </m:e>
                      <m:sup>
                        <m:r>
                          <m:t xml:space="preserve">l</m:t>
                        </m:r>
                      </m:sup>
                    </m:sSup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p>
                                  <m:e>
                                    <m:r>
                                      <m:t xml:space="preserve">w</m:t>
                                    </m:r>
                                  </m:e>
                                  <m:sup>
                                    <m:r>
                                      <m:t xml:space="preserve">l</m:t>
                                    </m:r>
                                    <m:r>
                                      <m:t xml:space="preserve">+</m:t>
                                    </m:r>
                                    <m:r>
                                      <m:t xml:space="preserve"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m:t xml:space="preserve">T</m:t>
                            </m:r>
                          </m:sup>
                        </m:sSup>
                        <m:sSup>
                          <m:e>
                            <m:r>
                              <m:t xml:space="preserve">δ</m:t>
                            </m:r>
                          </m:e>
                          <m:sup>
                            <m:r>
                              <m:t xml:space="preserve">l</m:t>
                            </m:r>
                            <m:r>
                              <m:t xml:space="preserve">+</m:t>
                            </m:r>
                            <m:r>
                              <m:t xml:space="preserve">1</m:t>
                            </m:r>
                          </m:sup>
                        </m:sSup>
                      </m:e>
                    </m:d>
                    <m:r>
                      <m:t xml:space="preserve">⊙</m:t>
                    </m:r>
                    <m:r>
                      <m:t xml:space="preserve">σ</m:t>
                    </m:r>
                    <m:r>
                      <m:t xml:space="preserve">´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l</m:t>
                            </m:r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723" name="CustomShape 12"/>
          <p:cNvSpPr/>
          <p:nvPr/>
        </p:nvSpPr>
        <p:spPr>
          <a:xfrm>
            <a:off x="38880" y="4259880"/>
            <a:ext cx="873108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Equation for the rate of change of the cost with respect to any bias in the network: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24" name="Formula 13"/>
              <p:cNvSpPr txBox="1"/>
              <p:nvPr/>
            </p:nvSpPr>
            <p:spPr>
              <a:xfrm>
                <a:off x="8660160" y="4349520"/>
                <a:ext cx="739080" cy="52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Sup>
                          <m:e>
                            <m:r>
                              <m:t xml:space="preserve">b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  <m:sup>
                            <m:r>
                              <m:t xml:space="preserve">l</m:t>
                            </m:r>
                          </m:sup>
                        </m:sSubSup>
                      </m:den>
                    </m:f>
                    <m:r>
                      <m:t xml:space="preserve">=</m:t>
                    </m:r>
                    <m:sSubSup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j</m:t>
                        </m:r>
                      </m:sub>
                      <m:sup>
                        <m:r>
                          <m:t xml:space="preserve">l</m:t>
                        </m:r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25" name="CustomShape 14"/>
          <p:cNvSpPr/>
          <p:nvPr/>
        </p:nvSpPr>
        <p:spPr>
          <a:xfrm>
            <a:off x="38880" y="4764240"/>
            <a:ext cx="8731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Equation for the rate of change of the cost with respect to any weight in the network: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26" name="Formula 15"/>
              <p:cNvSpPr txBox="1"/>
              <p:nvPr/>
            </p:nvSpPr>
            <p:spPr>
              <a:xfrm>
                <a:off x="3845880" y="5115960"/>
                <a:ext cx="1858680" cy="52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Sup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jk</m:t>
                            </m:r>
                          </m:sub>
                          <m:sup>
                            <m:r>
                              <m:t xml:space="preserve">l</m:t>
                            </m:r>
                          </m:sup>
                        </m:sSubSup>
                      </m:den>
                    </m:f>
                    <m:r>
                      <m:t xml:space="preserve">=</m:t>
                    </m:r>
                    <m:sSubSup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k</m:t>
                        </m:r>
                      </m:sub>
                      <m:sup>
                        <m:r>
                          <m:t xml:space="preserve">l</m:t>
                        </m:r>
                        <m:r>
                          <m:t xml:space="preserve">−</m:t>
                        </m:r>
                        <m:r>
                          <m:t xml:space="preserve">1</m:t>
                        </m:r>
                      </m:sup>
                    </m:sSubSup>
                    <m:sSubSup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j</m:t>
                        </m:r>
                      </m:sub>
                      <m:sup>
                        <m:r>
                          <m:t xml:space="preserve">l</m:t>
                        </m:r>
                      </m:sup>
                    </m:sSubSup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rPr>
                            <m:lit/>
                            <m:nor/>
                          </m:rPr>
                          <m:t xml:space="preserve">in</m:t>
                        </m:r>
                      </m:sub>
                    </m:sSub>
                    <m:sSub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out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727" name="CustomShape 16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28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2527920" y="-1332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Backpropagation</a:t>
            </a:r>
            <a:endParaRPr b="0" lang="en-US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30" name="Formula 2"/>
              <p:cNvSpPr txBox="1"/>
              <p:nvPr/>
            </p:nvSpPr>
            <p:spPr>
              <a:xfrm>
                <a:off x="4206240" y="724320"/>
                <a:ext cx="2307240" cy="658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Sup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jk</m:t>
                            </m:r>
                          </m:sub>
                          <m:sup>
                            <m:r>
                              <m:t xml:space="preserve">l</m:t>
                            </m:r>
                          </m:sup>
                        </m:sSubSup>
                      </m:den>
                    </m:f>
                    <m:r>
                      <m:t xml:space="preserve">=</m:t>
                    </m:r>
                    <m:sSubSup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k</m:t>
                        </m:r>
                      </m:sub>
                      <m:sup>
                        <m:r>
                          <m:t xml:space="preserve">l</m:t>
                        </m:r>
                        <m:r>
                          <m:t xml:space="preserve">−</m:t>
                        </m:r>
                        <m:r>
                          <m:t xml:space="preserve">1</m:t>
                        </m:r>
                      </m:sup>
                    </m:sSubSup>
                    <m:sSubSup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j</m:t>
                        </m:r>
                      </m:sub>
                      <m:sup>
                        <m:r>
                          <m:t xml:space="preserve">l</m:t>
                        </m:r>
                      </m:sup>
                    </m:sSubSup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rPr>
                            <m:lit/>
                            <m:nor/>
                          </m:rPr>
                          <m:t xml:space="preserve">in</m:t>
                        </m:r>
                      </m:sub>
                    </m:sSub>
                    <m:sSub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out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731" name="CustomShape 3"/>
          <p:cNvSpPr/>
          <p:nvPr/>
        </p:nvSpPr>
        <p:spPr>
          <a:xfrm>
            <a:off x="290880" y="1463040"/>
            <a:ext cx="9828360" cy="38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If a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in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≈ 0, the gradient term ∂C/∂w will also be small.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The weight learns slowly: it’s not changing much during gradient descent.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Weights output from low-activation neurons learn slowly.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A weight in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final layer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will learn slowly if the output neuron is either low activation (≈ 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or high activation (≈ 1): the output neuron has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saturated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and the weight has stopped learning (or is learning slowly).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It is similar for the biases of output neuron.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2" name="CustomShape 4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33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2527920" y="-1332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Backpropagation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35" name="CustomShape 2"/>
          <p:cNvSpPr/>
          <p:nvPr/>
        </p:nvSpPr>
        <p:spPr>
          <a:xfrm>
            <a:off x="290880" y="255600"/>
            <a:ext cx="9828360" cy="46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Combine backpropagation with stochastic gradient descent: given a mini-batch of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training examples: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1.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Input a set of training examples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2.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For each training example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: Set the corresponding input activation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a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, and perform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the following steps: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Feedforward: For each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l = 2, 3, . . . , 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compute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z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x,l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w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l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a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x,l−1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+ b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and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a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x,l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σ(z </a:t>
            </a:r>
            <a:r>
              <a:rPr b="0" i="1" lang="en-US" sz="1800" spc="-1" strike="noStrike" baseline="33000">
                <a:solidFill>
                  <a:srgbClr val="000000"/>
                </a:solidFill>
                <a:latin typeface="Arial"/>
                <a:ea typeface="Noto Sans CJK JP Regular"/>
              </a:rPr>
              <a:t>x,l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Output error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δ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: Compute the vector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δ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x,L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= ∇</a:t>
            </a:r>
            <a:r>
              <a:rPr b="0" i="1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a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C</a:t>
            </a:r>
            <a:r>
              <a:rPr b="0" i="1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x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⊙ σ´(z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x,L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Backpropagate the error: For each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l = L − 1, L − 2, . . . , 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compute     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δ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= ((w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l+1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)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T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δ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x,l+1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)⊙ σ´(z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x,l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3.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Gradient descent: For each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l = L, L − 1, . . . , 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update the weights and biases according to        the rules: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36" name="Formula 3"/>
              <p:cNvSpPr txBox="1"/>
              <p:nvPr/>
            </p:nvSpPr>
            <p:spPr>
              <a:xfrm>
                <a:off x="3800160" y="4496760"/>
                <a:ext cx="2549520" cy="1134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sSup>
                          <m:e>
                            <m:r>
                              <m:t xml:space="preserve">w</m:t>
                            </m:r>
                          </m:e>
                          <m:sup>
                            <m:r>
                              <m:t xml:space="preserve">l</m:t>
                            </m:r>
                          </m:sup>
                        </m:sSup>
                        <m:r>
                          <m:t xml:space="preserve">→</m:t>
                        </m:r>
                        <m:sSup>
                          <m:e>
                            <m:r>
                              <m:t xml:space="preserve">w</m:t>
                            </m:r>
                          </m:e>
                          <m:sup>
                            <m:r>
                              <m:t xml:space="preserve">l</m:t>
                            </m:r>
                          </m:sup>
                        </m:sSup>
                        <m:r>
                          <m:t xml:space="preserve">−</m:t>
                        </m:r>
                        <m:f>
                          <m:num>
                            <m:r>
                              <m:t xml:space="preserve">η</m:t>
                            </m:r>
                          </m:num>
                          <m:den>
                            <m:r>
                              <m:t xml:space="preserve">m</m:t>
                            </m:r>
                          </m:den>
                        </m:f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x</m:t>
                            </m:r>
                          </m:sub>
                          <m:sup/>
                          <m:e>
                            <m:sSup>
                              <m:e>
                                <m:r>
                                  <m:t xml:space="preserve">δ</m:t>
                                </m:r>
                              </m:e>
                              <m:sup>
                                <m:r>
                                  <m:t xml:space="preserve">x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l</m:t>
                                </m:r>
                              </m:sup>
                            </m:sSup>
                          </m:e>
                        </m:nary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p>
                                  <m:e>
                                    <m:r>
                                      <m:t xml:space="preserve">a</m:t>
                                    </m:r>
                                  </m:e>
                                  <m:sup>
                                    <m:r>
                                      <m:t xml:space="preserve">x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l</m:t>
                                    </m:r>
                                    <m:r>
                                      <m:t xml:space="preserve">−</m:t>
                                    </m:r>
                                    <m:r>
                                      <m:t xml:space="preserve"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m:t xml:space="preserve">T</m:t>
                            </m:r>
                          </m:sup>
                        </m:sSup>
                      </m:e>
                      <m:e>
                        <m:sSup>
                          <m:e>
                            <m:r>
                              <m:t xml:space="preserve">b</m:t>
                            </m:r>
                          </m:e>
                          <m:sup>
                            <m:r>
                              <m:t xml:space="preserve">l</m:t>
                            </m:r>
                          </m:sup>
                        </m:sSup>
                        <m:r>
                          <m:t xml:space="preserve">→</m:t>
                        </m:r>
                        <m:sSup>
                          <m:e>
                            <m:r>
                              <m:t xml:space="preserve">b</m:t>
                            </m:r>
                          </m:e>
                          <m:sup>
                            <m:r>
                              <m:t xml:space="preserve">l</m:t>
                            </m:r>
                          </m:sup>
                        </m:sSup>
                        <m:r>
                          <m:t xml:space="preserve">−</m:t>
                        </m:r>
                        <m:f>
                          <m:num>
                            <m:r>
                              <m:t xml:space="preserve">η</m:t>
                            </m:r>
                          </m:num>
                          <m:den>
                            <m:r>
                              <m:t xml:space="preserve">m</m:t>
                            </m:r>
                          </m:den>
                        </m:f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x</m:t>
                            </m:r>
                          </m:sub>
                          <m:sup/>
                          <m:e>
                            <m:sSup>
                              <m:e>
                                <m:r>
                                  <m:t xml:space="preserve">δ</m:t>
                                </m:r>
                              </m:e>
                              <m:sup>
                                <m:r>
                                  <m:t xml:space="preserve">x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l</m:t>
                                </m:r>
                              </m:sup>
                            </m:sSup>
                          </m:e>
                        </m:nary>
                      </m:e>
                    </m:eqArr>
                  </m:oMath>
                </a14:m>
              </a:p>
            </p:txBody>
          </p:sp>
        </mc:Choice>
        <mc:Fallback/>
      </mc:AlternateContent>
      <p:sp>
        <p:nvSpPr>
          <p:cNvPr id="737" name="CustomShape 4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2527920" y="9468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Backpropagation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24840" y="842760"/>
            <a:ext cx="10324800" cy="360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For each training instance backpropagation algorithm: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 makes a prediction (forward pass)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 measures the error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 goes through each layer in reverse to measure the error contribution from              each connection (reverse pass)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 tweaks the connection weights to reduce the error (Gradient Descent step)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41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2887920" y="310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3" name="CustomShape 2"/>
          <p:cNvSpPr/>
          <p:nvPr/>
        </p:nvSpPr>
        <p:spPr>
          <a:xfrm>
            <a:off x="6784200" y="5467320"/>
            <a:ext cx="344628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662400" y="1399320"/>
            <a:ext cx="912240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(error)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used as feedback signal to adjust the values of the weights and lower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loss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score.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optimizer (i.e. gradient descent 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the mechanism through which the network updates its parameters (weights) based on data and its loss function.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optimizer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adjusts the weights implementing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backpropagation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algorithm.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45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5244480" y="716760"/>
            <a:ext cx="97740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7" name="Line 2"/>
          <p:cNvSpPr/>
          <p:nvPr/>
        </p:nvSpPr>
        <p:spPr>
          <a:xfrm>
            <a:off x="5716080" y="1046520"/>
            <a:ext cx="36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3"/>
          <p:cNvSpPr/>
          <p:nvPr/>
        </p:nvSpPr>
        <p:spPr>
          <a:xfrm>
            <a:off x="4605840" y="1538640"/>
            <a:ext cx="2476080" cy="625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Layer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(data transformation)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9" name="CustomShape 4"/>
          <p:cNvSpPr/>
          <p:nvPr/>
        </p:nvSpPr>
        <p:spPr>
          <a:xfrm>
            <a:off x="2527200" y="1611720"/>
            <a:ext cx="1158480" cy="351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Weights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0" name="Line 5"/>
          <p:cNvSpPr/>
          <p:nvPr/>
        </p:nvSpPr>
        <p:spPr>
          <a:xfrm>
            <a:off x="3870720" y="1791720"/>
            <a:ext cx="5486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6"/>
          <p:cNvSpPr/>
          <p:nvPr/>
        </p:nvSpPr>
        <p:spPr>
          <a:xfrm>
            <a:off x="4605840" y="2259000"/>
            <a:ext cx="2476080" cy="625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Layer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(data transformation)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2" name="CustomShape 7"/>
          <p:cNvSpPr/>
          <p:nvPr/>
        </p:nvSpPr>
        <p:spPr>
          <a:xfrm>
            <a:off x="2527200" y="2332080"/>
            <a:ext cx="1158480" cy="351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Weights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3" name="Line 8"/>
          <p:cNvSpPr/>
          <p:nvPr/>
        </p:nvSpPr>
        <p:spPr>
          <a:xfrm>
            <a:off x="3870720" y="2512080"/>
            <a:ext cx="5486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9"/>
          <p:cNvSpPr/>
          <p:nvPr/>
        </p:nvSpPr>
        <p:spPr>
          <a:xfrm>
            <a:off x="2779920" y="94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5" name="Line 10"/>
          <p:cNvSpPr/>
          <p:nvPr/>
        </p:nvSpPr>
        <p:spPr>
          <a:xfrm>
            <a:off x="5716080" y="2918520"/>
            <a:ext cx="36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1"/>
          <p:cNvSpPr/>
          <p:nvPr/>
        </p:nvSpPr>
        <p:spPr>
          <a:xfrm>
            <a:off x="4904640" y="3412080"/>
            <a:ext cx="1464840" cy="351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7" name="CustomShape 12"/>
          <p:cNvSpPr/>
          <p:nvPr/>
        </p:nvSpPr>
        <p:spPr>
          <a:xfrm>
            <a:off x="5763960" y="4132080"/>
            <a:ext cx="1775160" cy="351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Loss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8" name="Line 13"/>
          <p:cNvSpPr/>
          <p:nvPr/>
        </p:nvSpPr>
        <p:spPr>
          <a:xfrm>
            <a:off x="5766480" y="3758400"/>
            <a:ext cx="274320" cy="342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4"/>
          <p:cNvSpPr/>
          <p:nvPr/>
        </p:nvSpPr>
        <p:spPr>
          <a:xfrm>
            <a:off x="6733440" y="3412080"/>
            <a:ext cx="1164960" cy="351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Targets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0" name="Line 15"/>
          <p:cNvSpPr/>
          <p:nvPr/>
        </p:nvSpPr>
        <p:spPr>
          <a:xfrm flipH="1">
            <a:off x="7048800" y="3826800"/>
            <a:ext cx="27216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6"/>
          <p:cNvSpPr/>
          <p:nvPr/>
        </p:nvSpPr>
        <p:spPr>
          <a:xfrm>
            <a:off x="6159960" y="4996080"/>
            <a:ext cx="1608840" cy="351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/ Error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2" name="Line 17"/>
          <p:cNvSpPr/>
          <p:nvPr/>
        </p:nvSpPr>
        <p:spPr>
          <a:xfrm>
            <a:off x="6580080" y="4574520"/>
            <a:ext cx="360" cy="313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18"/>
          <p:cNvSpPr/>
          <p:nvPr/>
        </p:nvSpPr>
        <p:spPr>
          <a:xfrm>
            <a:off x="2527200" y="3412080"/>
            <a:ext cx="1279800" cy="351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Optimizer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4" name="Line 19"/>
          <p:cNvSpPr/>
          <p:nvPr/>
        </p:nvSpPr>
        <p:spPr>
          <a:xfrm flipH="1" flipV="1">
            <a:off x="3372480" y="3934800"/>
            <a:ext cx="2607480" cy="10972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Line 20"/>
          <p:cNvSpPr/>
          <p:nvPr/>
        </p:nvSpPr>
        <p:spPr>
          <a:xfrm flipV="1">
            <a:off x="3206160" y="2765520"/>
            <a:ext cx="360" cy="548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1"/>
          <p:cNvSpPr/>
          <p:nvPr/>
        </p:nvSpPr>
        <p:spPr>
          <a:xfrm>
            <a:off x="6784200" y="5467320"/>
            <a:ext cx="34484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67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1233360" y="166680"/>
            <a:ext cx="803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Cross Entropy Cost / Loss Function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69" name="CustomShape 2"/>
          <p:cNvSpPr/>
          <p:nvPr/>
        </p:nvSpPr>
        <p:spPr>
          <a:xfrm>
            <a:off x="398880" y="1582920"/>
            <a:ext cx="950184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It’s non-negative, C &gt; 0.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If the neuron’s actual output is close to the desired output for all training inputs, x, then the cross-entropy will be close to 0.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cross-entropy cost function has the benefit that, unlike the quadratic cost, it avoids the problem of learning slowing down.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0" name="CustomShape 3"/>
          <p:cNvSpPr/>
          <p:nvPr/>
        </p:nvSpPr>
        <p:spPr>
          <a:xfrm>
            <a:off x="4772160" y="4707360"/>
            <a:ext cx="722520" cy="72252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Line 4"/>
          <p:cNvSpPr/>
          <p:nvPr/>
        </p:nvSpPr>
        <p:spPr>
          <a:xfrm>
            <a:off x="3963600" y="4416480"/>
            <a:ext cx="844560" cy="45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Line 5"/>
          <p:cNvSpPr/>
          <p:nvPr/>
        </p:nvSpPr>
        <p:spPr>
          <a:xfrm flipV="1">
            <a:off x="3744720" y="5173200"/>
            <a:ext cx="1027440" cy="165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Line 6"/>
          <p:cNvSpPr/>
          <p:nvPr/>
        </p:nvSpPr>
        <p:spPr>
          <a:xfrm>
            <a:off x="5580720" y="5050800"/>
            <a:ext cx="6328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7"/>
          <p:cNvSpPr/>
          <p:nvPr/>
        </p:nvSpPr>
        <p:spPr>
          <a:xfrm>
            <a:off x="3599280" y="4200480"/>
            <a:ext cx="63792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5" name="CustomShape 8"/>
          <p:cNvSpPr/>
          <p:nvPr/>
        </p:nvSpPr>
        <p:spPr>
          <a:xfrm>
            <a:off x="3416400" y="5100480"/>
            <a:ext cx="64116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6" name="CustomShape 9"/>
          <p:cNvSpPr/>
          <p:nvPr/>
        </p:nvSpPr>
        <p:spPr>
          <a:xfrm>
            <a:off x="6146280" y="4884480"/>
            <a:ext cx="1256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=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σ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Times New Roman"/>
              </a:rPr>
              <a:t> (z)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7" name="CustomShape 10"/>
          <p:cNvSpPr/>
          <p:nvPr/>
        </p:nvSpPr>
        <p:spPr>
          <a:xfrm>
            <a:off x="4202280" y="4308480"/>
            <a:ext cx="82332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8" name="CustomShape 11"/>
          <p:cNvSpPr/>
          <p:nvPr/>
        </p:nvSpPr>
        <p:spPr>
          <a:xfrm>
            <a:off x="4094640" y="4884480"/>
            <a:ext cx="47376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9" name="CustomShape 12"/>
          <p:cNvSpPr/>
          <p:nvPr/>
        </p:nvSpPr>
        <p:spPr>
          <a:xfrm>
            <a:off x="4958640" y="4884480"/>
            <a:ext cx="298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80" name="Formula 13"/>
              <p:cNvSpPr txBox="1"/>
              <p:nvPr/>
            </p:nvSpPr>
            <p:spPr>
              <a:xfrm>
                <a:off x="3504960" y="827640"/>
                <a:ext cx="3518640" cy="616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C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x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y</m:t>
                            </m:r>
                            <m:r>
                              <m:t xml:space="preserve">ln</m:t>
                            </m:r>
                            <m:r>
                              <m:t xml:space="preserve">a</m:t>
                            </m:r>
                            <m:r>
                              <m:t xml:space="preserve">+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1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y</m:t>
                                </m:r>
                              </m:e>
                            </m:d>
                            <m:r>
                              <m:t xml:space="preserve">ln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1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a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781" name="CustomShape 14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82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CustomShape 1"/>
          <p:cNvSpPr/>
          <p:nvPr/>
        </p:nvSpPr>
        <p:spPr>
          <a:xfrm>
            <a:off x="398880" y="791280"/>
            <a:ext cx="950184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Compute the partial derivative of the cross-entropy cost with respect to the weights: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4" name="CustomShape 2"/>
          <p:cNvSpPr/>
          <p:nvPr/>
        </p:nvSpPr>
        <p:spPr>
          <a:xfrm>
            <a:off x="1233360" y="166680"/>
            <a:ext cx="803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Cross Entropy Cost / Loss Function</a:t>
            </a:r>
            <a:endParaRPr b="0" lang="en-US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85" name="Formula 3"/>
              <p:cNvSpPr txBox="1"/>
              <p:nvPr/>
            </p:nvSpPr>
            <p:spPr>
              <a:xfrm>
                <a:off x="3589920" y="1395360"/>
                <a:ext cx="3314880" cy="639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x</m:t>
                        </m:r>
                      </m:sub>
                      <m:sup/>
                      <m:e>
                        <m:f>
                          <m:num>
                            <m:r>
                              <m:t xml:space="preserve">σ</m:t>
                            </m:r>
                            <m:r>
                              <m:t xml:space="preserve">´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z</m:t>
                                </m:r>
                              </m:e>
                            </m:d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σ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z</m:t>
                                </m:r>
                              </m:e>
                            </m:d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1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σ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z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z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y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786" name="CustomShape 4"/>
          <p:cNvSpPr/>
          <p:nvPr/>
        </p:nvSpPr>
        <p:spPr>
          <a:xfrm>
            <a:off x="398880" y="2087280"/>
            <a:ext cx="9501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Using the definition of the sigmoid function as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σ(z) = 1/(1+e </a:t>
            </a:r>
            <a:r>
              <a:rPr b="0" i="1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-z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so that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σ´(z) = σ(z)(1 – σ(z)):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87" name="Formula 5"/>
              <p:cNvSpPr txBox="1"/>
              <p:nvPr/>
            </p:nvSpPr>
            <p:spPr>
              <a:xfrm>
                <a:off x="3728160" y="2657520"/>
                <a:ext cx="2229120" cy="564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C</m:t>
                        </m:r>
                      </m:num>
                      <m:den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x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z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y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788" name="CustomShape 6"/>
          <p:cNvSpPr/>
          <p:nvPr/>
        </p:nvSpPr>
        <p:spPr>
          <a:xfrm>
            <a:off x="274320" y="3129480"/>
            <a:ext cx="95018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The rate at which the weight learns is controlled by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σ(z) − 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, i.e., by the error in the output.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The larger the error, the faster the neuron will learn.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It avoids the learning slowdown caused by the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σ´(z)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term in the analogous equation for the quadratic cost.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9" name="CustomShape 7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90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679920" y="165960"/>
            <a:ext cx="281592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9760" y="1171440"/>
            <a:ext cx="9308520" cy="35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57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Input data points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e.g. pictures, sound files.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57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 of the expected output (answers)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e.g. tags such as ‘dogs’, ‘cats’; human-generated transcripts of sound files.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57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way to measure whether the algorithm is doing a good job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to determine the distance between the algorithm’s output and its expected output.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57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a feedback signal to adjust the way the algorithm works.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2826000" y="771120"/>
            <a:ext cx="5193720" cy="3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do you need 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6236280" y="4147560"/>
            <a:ext cx="13363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3749760" y="4457880"/>
            <a:ext cx="1812240" cy="1078920"/>
          </a:xfrm>
          <a:prstGeom prst="ellipse">
            <a:avLst/>
          </a:prstGeom>
          <a:solidFill>
            <a:srgbClr val="8ccfb7"/>
          </a:solidFill>
          <a:ln>
            <a:solidFill>
              <a:srgbClr val="8ccfb7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1" name="Line 6"/>
          <p:cNvSpPr/>
          <p:nvPr/>
        </p:nvSpPr>
        <p:spPr>
          <a:xfrm>
            <a:off x="2763360" y="489276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Line 7"/>
          <p:cNvSpPr/>
          <p:nvPr/>
        </p:nvSpPr>
        <p:spPr>
          <a:xfrm>
            <a:off x="2763360" y="518076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8"/>
          <p:cNvSpPr/>
          <p:nvPr/>
        </p:nvSpPr>
        <p:spPr>
          <a:xfrm>
            <a:off x="5643360" y="500076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9"/>
          <p:cNvSpPr/>
          <p:nvPr/>
        </p:nvSpPr>
        <p:spPr>
          <a:xfrm>
            <a:off x="2231280" y="4745880"/>
            <a:ext cx="6778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5" name="CustomShape 10"/>
          <p:cNvSpPr/>
          <p:nvPr/>
        </p:nvSpPr>
        <p:spPr>
          <a:xfrm>
            <a:off x="1920240" y="5034240"/>
            <a:ext cx="8262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Answers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6" name="CustomShape 11"/>
          <p:cNvSpPr/>
          <p:nvPr/>
        </p:nvSpPr>
        <p:spPr>
          <a:xfrm>
            <a:off x="6479640" y="4854600"/>
            <a:ext cx="7272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Rules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7" name="Line 12"/>
          <p:cNvSpPr/>
          <p:nvPr/>
        </p:nvSpPr>
        <p:spPr>
          <a:xfrm flipV="1">
            <a:off x="6766560" y="4438440"/>
            <a:ext cx="360" cy="416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3"/>
          <p:cNvSpPr/>
          <p:nvPr/>
        </p:nvSpPr>
        <p:spPr>
          <a:xfrm>
            <a:off x="5212080" y="4072680"/>
            <a:ext cx="1353240" cy="530280"/>
          </a:xfrm>
          <a:custGeom>
            <a:avLst/>
            <a:gdLst/>
            <a:ahLst/>
            <a:rect l="l" t="t" r="r" b="b"/>
            <a:pathLst>
              <a:path w="3533" h="832">
                <a:moveTo>
                  <a:pt x="564" y="629"/>
                </a:moveTo>
                <a:lnTo>
                  <a:pt x="584" y="592"/>
                </a:lnTo>
                <a:lnTo>
                  <a:pt x="608" y="556"/>
                </a:lnTo>
                <a:lnTo>
                  <a:pt x="637" y="521"/>
                </a:lnTo>
                <a:lnTo>
                  <a:pt x="670" y="486"/>
                </a:lnTo>
                <a:lnTo>
                  <a:pt x="708" y="452"/>
                </a:lnTo>
                <a:lnTo>
                  <a:pt x="750" y="419"/>
                </a:lnTo>
                <a:lnTo>
                  <a:pt x="796" y="386"/>
                </a:lnTo>
                <a:lnTo>
                  <a:pt x="846" y="355"/>
                </a:lnTo>
                <a:lnTo>
                  <a:pt x="901" y="325"/>
                </a:lnTo>
                <a:lnTo>
                  <a:pt x="959" y="296"/>
                </a:lnTo>
                <a:lnTo>
                  <a:pt x="1021" y="268"/>
                </a:lnTo>
                <a:lnTo>
                  <a:pt x="1086" y="242"/>
                </a:lnTo>
                <a:lnTo>
                  <a:pt x="1155" y="216"/>
                </a:lnTo>
                <a:lnTo>
                  <a:pt x="1227" y="193"/>
                </a:lnTo>
                <a:lnTo>
                  <a:pt x="1301" y="170"/>
                </a:lnTo>
                <a:lnTo>
                  <a:pt x="1379" y="150"/>
                </a:lnTo>
                <a:lnTo>
                  <a:pt x="1459" y="131"/>
                </a:lnTo>
                <a:lnTo>
                  <a:pt x="1541" y="114"/>
                </a:lnTo>
                <a:lnTo>
                  <a:pt x="1626" y="98"/>
                </a:lnTo>
                <a:lnTo>
                  <a:pt x="1712" y="84"/>
                </a:lnTo>
                <a:lnTo>
                  <a:pt x="1801" y="72"/>
                </a:lnTo>
                <a:lnTo>
                  <a:pt x="1890" y="62"/>
                </a:lnTo>
                <a:lnTo>
                  <a:pt x="1981" y="53"/>
                </a:lnTo>
                <a:lnTo>
                  <a:pt x="2073" y="47"/>
                </a:lnTo>
                <a:lnTo>
                  <a:pt x="2165" y="42"/>
                </a:lnTo>
                <a:lnTo>
                  <a:pt x="2258" y="40"/>
                </a:lnTo>
                <a:lnTo>
                  <a:pt x="2351" y="39"/>
                </a:lnTo>
                <a:lnTo>
                  <a:pt x="2444" y="40"/>
                </a:lnTo>
                <a:lnTo>
                  <a:pt x="2537" y="43"/>
                </a:lnTo>
                <a:lnTo>
                  <a:pt x="2629" y="48"/>
                </a:lnTo>
                <a:lnTo>
                  <a:pt x="2721" y="55"/>
                </a:lnTo>
                <a:lnTo>
                  <a:pt x="2811" y="64"/>
                </a:lnTo>
                <a:lnTo>
                  <a:pt x="2900" y="74"/>
                </a:lnTo>
                <a:lnTo>
                  <a:pt x="2988" y="87"/>
                </a:lnTo>
                <a:lnTo>
                  <a:pt x="3074" y="101"/>
                </a:lnTo>
                <a:lnTo>
                  <a:pt x="3158" y="117"/>
                </a:lnTo>
                <a:lnTo>
                  <a:pt x="3240" y="135"/>
                </a:lnTo>
                <a:lnTo>
                  <a:pt x="3320" y="154"/>
                </a:lnTo>
                <a:lnTo>
                  <a:pt x="3397" y="175"/>
                </a:lnTo>
                <a:lnTo>
                  <a:pt x="3471" y="198"/>
                </a:lnTo>
                <a:lnTo>
                  <a:pt x="3532" y="167"/>
                </a:lnTo>
                <a:lnTo>
                  <a:pt x="3454" y="143"/>
                </a:lnTo>
                <a:lnTo>
                  <a:pt x="3372" y="121"/>
                </a:lnTo>
                <a:lnTo>
                  <a:pt x="3289" y="101"/>
                </a:lnTo>
                <a:lnTo>
                  <a:pt x="3202" y="82"/>
                </a:lnTo>
                <a:lnTo>
                  <a:pt x="3114" y="66"/>
                </a:lnTo>
                <a:lnTo>
                  <a:pt x="3023" y="51"/>
                </a:lnTo>
                <a:lnTo>
                  <a:pt x="2931" y="37"/>
                </a:lnTo>
                <a:lnTo>
                  <a:pt x="2837" y="26"/>
                </a:lnTo>
                <a:lnTo>
                  <a:pt x="2741" y="17"/>
                </a:lnTo>
                <a:lnTo>
                  <a:pt x="2645" y="10"/>
                </a:lnTo>
                <a:lnTo>
                  <a:pt x="2548" y="4"/>
                </a:lnTo>
                <a:lnTo>
                  <a:pt x="2450" y="1"/>
                </a:lnTo>
                <a:lnTo>
                  <a:pt x="2352" y="0"/>
                </a:lnTo>
                <a:lnTo>
                  <a:pt x="2254" y="1"/>
                </a:lnTo>
                <a:lnTo>
                  <a:pt x="2156" y="4"/>
                </a:lnTo>
                <a:lnTo>
                  <a:pt x="2059" y="8"/>
                </a:lnTo>
                <a:lnTo>
                  <a:pt x="1962" y="15"/>
                </a:lnTo>
                <a:lnTo>
                  <a:pt x="1866" y="24"/>
                </a:lnTo>
                <a:lnTo>
                  <a:pt x="1772" y="35"/>
                </a:lnTo>
                <a:lnTo>
                  <a:pt x="1679" y="47"/>
                </a:lnTo>
                <a:lnTo>
                  <a:pt x="1588" y="62"/>
                </a:lnTo>
                <a:lnTo>
                  <a:pt x="1499" y="78"/>
                </a:lnTo>
                <a:lnTo>
                  <a:pt x="1412" y="97"/>
                </a:lnTo>
                <a:lnTo>
                  <a:pt x="1328" y="117"/>
                </a:lnTo>
                <a:lnTo>
                  <a:pt x="1246" y="138"/>
                </a:lnTo>
                <a:lnTo>
                  <a:pt x="1167" y="162"/>
                </a:lnTo>
                <a:lnTo>
                  <a:pt x="1092" y="187"/>
                </a:lnTo>
                <a:lnTo>
                  <a:pt x="1019" y="213"/>
                </a:lnTo>
                <a:lnTo>
                  <a:pt x="950" y="241"/>
                </a:lnTo>
                <a:lnTo>
                  <a:pt x="885" y="271"/>
                </a:lnTo>
                <a:lnTo>
                  <a:pt x="824" y="301"/>
                </a:lnTo>
                <a:lnTo>
                  <a:pt x="767" y="333"/>
                </a:lnTo>
                <a:lnTo>
                  <a:pt x="713" y="366"/>
                </a:lnTo>
                <a:lnTo>
                  <a:pt x="665" y="400"/>
                </a:lnTo>
                <a:lnTo>
                  <a:pt x="620" y="435"/>
                </a:lnTo>
                <a:lnTo>
                  <a:pt x="581" y="471"/>
                </a:lnTo>
                <a:lnTo>
                  <a:pt x="545" y="508"/>
                </a:lnTo>
                <a:lnTo>
                  <a:pt x="515" y="545"/>
                </a:lnTo>
                <a:lnTo>
                  <a:pt x="489" y="583"/>
                </a:lnTo>
                <a:lnTo>
                  <a:pt x="469" y="621"/>
                </a:lnTo>
                <a:lnTo>
                  <a:pt x="0" y="586"/>
                </a:lnTo>
                <a:lnTo>
                  <a:pt x="419" y="831"/>
                </a:lnTo>
                <a:lnTo>
                  <a:pt x="1033" y="664"/>
                </a:lnTo>
                <a:lnTo>
                  <a:pt x="564" y="629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4"/>
          <p:cNvSpPr/>
          <p:nvPr/>
        </p:nvSpPr>
        <p:spPr>
          <a:xfrm>
            <a:off x="6784200" y="5466960"/>
            <a:ext cx="3453840" cy="20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CustomShape 1"/>
          <p:cNvSpPr/>
          <p:nvPr/>
        </p:nvSpPr>
        <p:spPr>
          <a:xfrm>
            <a:off x="2380320" y="12600"/>
            <a:ext cx="575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Vanishing Gradients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2" name="CustomShape 2"/>
          <p:cNvSpPr/>
          <p:nvPr/>
        </p:nvSpPr>
        <p:spPr>
          <a:xfrm>
            <a:off x="3480840" y="540360"/>
            <a:ext cx="3552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Sigmoid – activation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3" name="CustomShape 3"/>
          <p:cNvSpPr/>
          <p:nvPr/>
        </p:nvSpPr>
        <p:spPr>
          <a:xfrm>
            <a:off x="218880" y="818640"/>
            <a:ext cx="990144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input is transformed into a value between 0.0 and 1.0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only sensitive to changes around their mid-point of their input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derivatives are close to 0: the error decreases dramatically with each additional layer             through propagation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continued training does not result in any further improvement and weights change more close     to output layers than input layers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94" name="" descr=""/>
          <p:cNvPicPr/>
          <p:nvPr/>
        </p:nvPicPr>
        <p:blipFill>
          <a:blip r:embed="rId1"/>
          <a:stretch/>
        </p:blipFill>
        <p:spPr>
          <a:xfrm>
            <a:off x="3391200" y="3291840"/>
            <a:ext cx="3254760" cy="2439360"/>
          </a:xfrm>
          <a:prstGeom prst="rect">
            <a:avLst/>
          </a:prstGeom>
          <a:ln>
            <a:noFill/>
          </a:ln>
        </p:spPr>
      </p:pic>
      <p:sp>
        <p:nvSpPr>
          <p:cNvPr id="795" name="CustomShape 4"/>
          <p:cNvSpPr/>
          <p:nvPr/>
        </p:nvSpPr>
        <p:spPr>
          <a:xfrm>
            <a:off x="6699960" y="5324040"/>
            <a:ext cx="362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https://towardsdatascience.com/multi-layer-neural-networks-with-sigmoid-function-deep-learning-for-rookies-2-bf464f09eb7f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96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ustomShape 1"/>
          <p:cNvSpPr/>
          <p:nvPr/>
        </p:nvSpPr>
        <p:spPr>
          <a:xfrm>
            <a:off x="3537360" y="-13320"/>
            <a:ext cx="38793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Softmax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8" name="CustomShape 2"/>
          <p:cNvSpPr/>
          <p:nvPr/>
        </p:nvSpPr>
        <p:spPr>
          <a:xfrm>
            <a:off x="218880" y="899280"/>
            <a:ext cx="581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A new type of output layer for neural networks: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99" name="Formula 3"/>
              <p:cNvSpPr txBox="1"/>
              <p:nvPr/>
            </p:nvSpPr>
            <p:spPr>
              <a:xfrm>
                <a:off x="5149440" y="603360"/>
                <a:ext cx="1351440" cy="1098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j</m:t>
                        </m:r>
                      </m:sub>
                      <m:sup>
                        <m:r>
                          <m:t xml:space="preserve">L</m:t>
                        </m:r>
                      </m:sup>
                    </m:sSubSup>
                    <m:r>
                      <m:t xml:space="preserve">=</m:t>
                    </m:r>
                    <m:f>
                      <m:num>
                        <m:sSup>
                          <m:e>
                            <m:r>
                              <m:t xml:space="preserve">e</m:t>
                            </m:r>
                          </m:e>
                          <m:sup>
                            <m:sSubSup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  <m:sup>
                                <m:r>
                                  <m:t xml:space="preserve">L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k</m:t>
                            </m:r>
                          </m:sub>
                          <m:sup/>
                          <m:e>
                            <m:sSup>
                              <m:e>
                                <m:r>
                                  <m:t xml:space="preserve">e</m:t>
                                </m:r>
                              </m:e>
                              <m:sup>
                                <m:sSubSup>
                                  <m:e>
                                    <m:r>
                                      <m:t xml:space="preserve">z</m:t>
                                    </m:r>
                                  </m:e>
                                  <m:sub>
                                    <m:r>
                                      <m:t xml:space="preserve">k</m:t>
                                    </m:r>
                                  </m:sub>
                                  <m:sup>
                                    <m:r>
                                      <m:t xml:space="preserve">L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800" name="CustomShape 4"/>
          <p:cNvSpPr/>
          <p:nvPr/>
        </p:nvSpPr>
        <p:spPr>
          <a:xfrm>
            <a:off x="218880" y="1547280"/>
            <a:ext cx="985392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where in the denominator we sum over all the output neurons.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The output activations always sum up to 1: it can be thought of as a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probability distribution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1" name="CustomShape 5"/>
          <p:cNvSpPr/>
          <p:nvPr/>
        </p:nvSpPr>
        <p:spPr>
          <a:xfrm>
            <a:off x="7072200" y="492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https://adl1995.github.io/an-overview-of-activation-functions-used-in-neural-networks.html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802" name="" descr=""/>
          <p:cNvPicPr/>
          <p:nvPr/>
        </p:nvPicPr>
        <p:blipFill>
          <a:blip r:embed="rId1"/>
          <a:stretch/>
        </p:blipFill>
        <p:spPr>
          <a:xfrm>
            <a:off x="2639880" y="2803680"/>
            <a:ext cx="4043160" cy="2697120"/>
          </a:xfrm>
          <a:prstGeom prst="rect">
            <a:avLst/>
          </a:prstGeom>
          <a:ln>
            <a:noFill/>
          </a:ln>
        </p:spPr>
      </p:pic>
      <p:pic>
        <p:nvPicPr>
          <p:cNvPr id="803" name="" descr=""/>
          <p:cNvPicPr/>
          <p:nvPr/>
        </p:nvPicPr>
        <p:blipFill>
          <a:blip r:embed="rId2"/>
          <a:stretch/>
        </p:blipFill>
        <p:spPr>
          <a:xfrm>
            <a:off x="3960" y="538776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ustomShape 1"/>
          <p:cNvSpPr/>
          <p:nvPr/>
        </p:nvSpPr>
        <p:spPr>
          <a:xfrm>
            <a:off x="3393360" y="166680"/>
            <a:ext cx="38793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Softmax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05" name="CustomShape 2"/>
          <p:cNvSpPr/>
          <p:nvPr/>
        </p:nvSpPr>
        <p:spPr>
          <a:xfrm>
            <a:off x="394200" y="1146240"/>
            <a:ext cx="9022680" cy="258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In the MNIST classification problem, we can interpret a</a:t>
            </a:r>
            <a:r>
              <a:rPr b="0" lang="en-US" sz="1800" spc="-1" strike="noStrike" baseline="17000">
                <a:solidFill>
                  <a:srgbClr val="000000"/>
                </a:solidFill>
                <a:latin typeface="Arial"/>
                <a:ea typeface="Noto Sans CJK JP Regular"/>
              </a:rPr>
              <a:t>L</a:t>
            </a:r>
            <a:r>
              <a:rPr b="0" lang="en-US" sz="1800" spc="-1" strike="noStrike" baseline="-17000">
                <a:solidFill>
                  <a:srgbClr val="000000"/>
                </a:solidFill>
                <a:latin typeface="Arial"/>
                <a:ea typeface="Noto Sans CJK JP Regular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as the network’s estimated probability that the correct digit classification is j, used in cases of mutually exclusive classes (not multioutput, i.e. recognize multiple people in a picture).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If the output layer was a sigmoid layer, then we couldn’t assume that the activations formed a probability distribution.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6" name="CustomShape 3"/>
          <p:cNvSpPr/>
          <p:nvPr/>
        </p:nvSpPr>
        <p:spPr>
          <a:xfrm>
            <a:off x="7132320" y="5451840"/>
            <a:ext cx="3030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807" name="" descr=""/>
          <p:cNvPicPr/>
          <p:nvPr/>
        </p:nvPicPr>
        <p:blipFill>
          <a:blip r:embed="rId1"/>
          <a:stretch/>
        </p:blipFill>
        <p:spPr>
          <a:xfrm>
            <a:off x="3960" y="538776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ustomShape 1"/>
          <p:cNvSpPr/>
          <p:nvPr/>
        </p:nvSpPr>
        <p:spPr>
          <a:xfrm>
            <a:off x="2380320" y="120600"/>
            <a:ext cx="575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Vanishing Gradients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09" name="CustomShape 2"/>
          <p:cNvSpPr/>
          <p:nvPr/>
        </p:nvSpPr>
        <p:spPr>
          <a:xfrm>
            <a:off x="-33120" y="1034640"/>
            <a:ext cx="10306080" cy="21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returns 0 for any negative input and y=x for any positive value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non-linear activation function, learns much faster in networks with many 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has a derivative of 0 over half it's range (the negative numbers) and 1 for positive inputs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when training many inputs the average derivative is rarely close to 0 avoiding vanishing gradients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is not differentiable at 0 but in practice, gradient descent still performs well enough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0" name="" descr=""/>
          <p:cNvPicPr/>
          <p:nvPr/>
        </p:nvPicPr>
        <p:blipFill>
          <a:blip r:embed="rId1"/>
          <a:stretch/>
        </p:blipFill>
        <p:spPr>
          <a:xfrm>
            <a:off x="3164040" y="3311640"/>
            <a:ext cx="2863800" cy="2228040"/>
          </a:xfrm>
          <a:prstGeom prst="rect">
            <a:avLst/>
          </a:prstGeom>
          <a:ln>
            <a:noFill/>
          </a:ln>
        </p:spPr>
      </p:pic>
      <p:sp>
        <p:nvSpPr>
          <p:cNvPr id="811" name="CustomShape 3"/>
          <p:cNvSpPr/>
          <p:nvPr/>
        </p:nvSpPr>
        <p:spPr>
          <a:xfrm>
            <a:off x="3576240" y="5497200"/>
            <a:ext cx="687888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https://medium.com/@kanchansarkar/relu-not-a-differentiable-function-why-used-in-gradient-based-optimization-7fef3a4cecec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2" name="CustomShape 4"/>
          <p:cNvSpPr/>
          <p:nvPr/>
        </p:nvSpPr>
        <p:spPr>
          <a:xfrm>
            <a:off x="3480840" y="684360"/>
            <a:ext cx="3148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ReLU – activation function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3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" descr=""/>
          <p:cNvPicPr/>
          <p:nvPr/>
        </p:nvPicPr>
        <p:blipFill>
          <a:blip r:embed="rId1"/>
          <a:stretch/>
        </p:blipFill>
        <p:spPr>
          <a:xfrm>
            <a:off x="2103120" y="822960"/>
            <a:ext cx="6431040" cy="4105080"/>
          </a:xfrm>
          <a:prstGeom prst="rect">
            <a:avLst/>
          </a:prstGeom>
          <a:ln>
            <a:noFill/>
          </a:ln>
        </p:spPr>
      </p:pic>
      <p:sp>
        <p:nvSpPr>
          <p:cNvPr id="815" name="CustomShape 1"/>
          <p:cNvSpPr/>
          <p:nvPr/>
        </p:nvSpPr>
        <p:spPr>
          <a:xfrm>
            <a:off x="2380320" y="120600"/>
            <a:ext cx="575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Vanishing Gradients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16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319120" y="202680"/>
            <a:ext cx="57423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Activation Functions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18" name="" descr=""/>
          <p:cNvPicPr/>
          <p:nvPr/>
        </p:nvPicPr>
        <p:blipFill>
          <a:blip r:embed="rId1"/>
          <a:stretch/>
        </p:blipFill>
        <p:spPr>
          <a:xfrm>
            <a:off x="-385200" y="1016640"/>
            <a:ext cx="10363320" cy="3835080"/>
          </a:xfrm>
          <a:prstGeom prst="rect">
            <a:avLst/>
          </a:prstGeom>
          <a:ln>
            <a:noFill/>
          </a:ln>
        </p:spPr>
      </p:pic>
      <p:sp>
        <p:nvSpPr>
          <p:cNvPr id="819" name="CustomShape 2"/>
          <p:cNvSpPr/>
          <p:nvPr/>
        </p:nvSpPr>
        <p:spPr>
          <a:xfrm>
            <a:off x="4754880" y="5491440"/>
            <a:ext cx="533376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‘hands on Machine Learning with Scikit-learn and tensorFlow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’ by Aurélien Géron.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820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p:sp>
        <p:nvSpPr>
          <p:cNvPr id="821" name="CustomShape 3"/>
          <p:cNvSpPr/>
          <p:nvPr/>
        </p:nvSpPr>
        <p:spPr>
          <a:xfrm>
            <a:off x="1097280" y="640080"/>
            <a:ext cx="7859520" cy="54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CustomShape 1"/>
          <p:cNvSpPr/>
          <p:nvPr/>
        </p:nvSpPr>
        <p:spPr>
          <a:xfrm>
            <a:off x="2779920" y="166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3" name="CustomShape 2"/>
          <p:cNvSpPr/>
          <p:nvPr/>
        </p:nvSpPr>
        <p:spPr>
          <a:xfrm>
            <a:off x="1881360" y="900720"/>
            <a:ext cx="6726600" cy="46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design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activation function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loss function: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crossentropy (when output is a probability)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mean squared error (MSE)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regularization term: L1 or L2.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Evaluation metrics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accuracy.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mean absolute error (MAE)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24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ustomShape 1"/>
          <p:cNvSpPr/>
          <p:nvPr/>
        </p:nvSpPr>
        <p:spPr>
          <a:xfrm>
            <a:off x="3906360" y="2958840"/>
            <a:ext cx="2032920" cy="5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Regularization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6" name="CustomShape 2"/>
          <p:cNvSpPr/>
          <p:nvPr/>
        </p:nvSpPr>
        <p:spPr>
          <a:xfrm>
            <a:off x="274320" y="3458160"/>
            <a:ext cx="9749880" cy="16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Constraining the model to make it simpler and reduce the risk of overfitting.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For example in a polynomial model: reduce the number of polynomial degrees.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27" name="CustomShape 3"/>
          <p:cNvSpPr/>
          <p:nvPr/>
        </p:nvSpPr>
        <p:spPr>
          <a:xfrm>
            <a:off x="254520" y="951120"/>
            <a:ext cx="9252000" cy="31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Overfitting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the training data: the model performs well on training data but does not generalize well.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the model is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overfitting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the possible solutions are to simplify the model, constrain it (e.g. regularize it), or get more training data.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8" name="CustomShape 4"/>
          <p:cNvSpPr/>
          <p:nvPr/>
        </p:nvSpPr>
        <p:spPr>
          <a:xfrm>
            <a:off x="2779920" y="166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29" name="" descr=""/>
          <p:cNvPicPr/>
          <p:nvPr/>
        </p:nvPicPr>
        <p:blipFill>
          <a:blip r:embed="rId1"/>
          <a:stretch/>
        </p:blipFill>
        <p:spPr>
          <a:xfrm>
            <a:off x="3960" y="538776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ustomShape 1"/>
          <p:cNvSpPr/>
          <p:nvPr/>
        </p:nvSpPr>
        <p:spPr>
          <a:xfrm>
            <a:off x="2779920" y="166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1" name="CustomShape 2"/>
          <p:cNvSpPr/>
          <p:nvPr/>
        </p:nvSpPr>
        <p:spPr>
          <a:xfrm>
            <a:off x="3294360" y="690840"/>
            <a:ext cx="4566240" cy="5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L1 Regularization – Cross Entropy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32" name="Formula 3"/>
              <p:cNvSpPr txBox="1"/>
              <p:nvPr/>
            </p:nvSpPr>
            <p:spPr>
              <a:xfrm>
                <a:off x="2540160" y="2441520"/>
                <a:ext cx="5053680" cy="622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C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xj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sSub>
                              <m:e>
                                <m:r>
                                  <m:t xml:space="preserve">y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</m:sSub>
                            <m:r>
                              <m:t xml:space="preserve">ln</m:t>
                            </m:r>
                            <m:sSubSup>
                              <m:e>
                                <m:r>
                                  <m:t xml:space="preserve">a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  <m:sup>
                                <m:r>
                                  <m:t xml:space="preserve">L</m:t>
                                </m:r>
                              </m:sup>
                            </m:sSubSup>
                            <m:r>
                              <m:t xml:space="preserve">+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1</m:t>
                                </m:r>
                                <m:r>
                                  <m:t xml:space="preserve">−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  <m:r>
                              <m:t xml:space="preserve">ln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1</m:t>
                                </m:r>
                                <m:r>
                                  <m:t xml:space="preserve">−</m:t>
                                </m:r>
                                <m:sSubSup>
                                  <m:e>
                                    <m:r>
                                      <m:t xml:space="preserve">a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  <m:sup>
                                    <m:r>
                                      <m:t xml:space="preserve">L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nary>
                    <m:r>
                      <m:t xml:space="preserve">+</m:t>
                    </m:r>
                    <m:f>
                      <m:num>
                        <m:r>
                          <m:t xml:space="preserve">λ</m:t>
                        </m:r>
                      </m:num>
                      <m:den>
                        <m:r>
                          <m:t xml:space="preserve">2</m:t>
                        </m:r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w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</m:dPr>
                          <m:e>
                            <m:r>
                              <m:t xml:space="preserve">w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833" name="Line 4"/>
          <p:cNvSpPr/>
          <p:nvPr/>
        </p:nvSpPr>
        <p:spPr>
          <a:xfrm>
            <a:off x="6511680" y="2166480"/>
            <a:ext cx="914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5"/>
          <p:cNvSpPr/>
          <p:nvPr/>
        </p:nvSpPr>
        <p:spPr>
          <a:xfrm>
            <a:off x="6091200" y="1637280"/>
            <a:ext cx="20073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Regularization term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5" name="Line 6"/>
          <p:cNvSpPr/>
          <p:nvPr/>
        </p:nvSpPr>
        <p:spPr>
          <a:xfrm>
            <a:off x="5519520" y="2035440"/>
            <a:ext cx="1097280" cy="430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7"/>
          <p:cNvSpPr/>
          <p:nvPr/>
        </p:nvSpPr>
        <p:spPr>
          <a:xfrm>
            <a:off x="4183200" y="1493640"/>
            <a:ext cx="20073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Regularization parameter</a:t>
            </a:r>
            <a:endParaRPr b="0" lang="en-US" sz="16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37" name="Formula 8"/>
              <p:cNvSpPr txBox="1"/>
              <p:nvPr/>
            </p:nvSpPr>
            <p:spPr>
              <a:xfrm>
                <a:off x="4088160" y="3521520"/>
                <a:ext cx="2023920" cy="54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C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C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+</m:t>
                    </m:r>
                    <m:f>
                      <m:num>
                        <m:r>
                          <m:t xml:space="preserve">λ</m:t>
                        </m:r>
                      </m:num>
                      <m:den>
                        <m:r>
                          <m:t xml:space="preserve">2</m:t>
                        </m:r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w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</m:dPr>
                          <m:e>
                            <m:r>
                              <m:t xml:space="preserve">w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838" name="CustomShape 9"/>
          <p:cNvSpPr/>
          <p:nvPr/>
        </p:nvSpPr>
        <p:spPr>
          <a:xfrm>
            <a:off x="3503520" y="4389120"/>
            <a:ext cx="408276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weights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w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may be reduced to zero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39" name="Line 10"/>
          <p:cNvSpPr/>
          <p:nvPr/>
        </p:nvSpPr>
        <p:spPr>
          <a:xfrm>
            <a:off x="3017520" y="3200400"/>
            <a:ext cx="3200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Line 11"/>
          <p:cNvSpPr/>
          <p:nvPr/>
        </p:nvSpPr>
        <p:spPr>
          <a:xfrm>
            <a:off x="4480560" y="3311280"/>
            <a:ext cx="18288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41" name="" descr=""/>
          <p:cNvPicPr/>
          <p:nvPr/>
        </p:nvPicPr>
        <p:blipFill>
          <a:blip r:embed="rId1"/>
          <a:stretch/>
        </p:blipFill>
        <p:spPr>
          <a:xfrm>
            <a:off x="3960" y="538776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CustomShape 1"/>
          <p:cNvSpPr/>
          <p:nvPr/>
        </p:nvSpPr>
        <p:spPr>
          <a:xfrm>
            <a:off x="2779920" y="166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43" name="CustomShape 2"/>
          <p:cNvSpPr/>
          <p:nvPr/>
        </p:nvSpPr>
        <p:spPr>
          <a:xfrm>
            <a:off x="3294360" y="690840"/>
            <a:ext cx="4566240" cy="5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L2 Regularization – Cross Entropy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44" name="Formula 3"/>
              <p:cNvSpPr txBox="1"/>
              <p:nvPr/>
            </p:nvSpPr>
            <p:spPr>
              <a:xfrm>
                <a:off x="2540160" y="2441520"/>
                <a:ext cx="5103720" cy="622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C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xj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sSub>
                              <m:e>
                                <m:r>
                                  <m:t xml:space="preserve">y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</m:sSub>
                            <m:r>
                              <m:t xml:space="preserve">ln</m:t>
                            </m:r>
                            <m:sSubSup>
                              <m:e>
                                <m:r>
                                  <m:t xml:space="preserve">a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  <m:sup>
                                <m:r>
                                  <m:t xml:space="preserve">L</m:t>
                                </m:r>
                              </m:sup>
                            </m:sSubSup>
                            <m:r>
                              <m:t xml:space="preserve">+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1</m:t>
                                </m:r>
                                <m:r>
                                  <m:t xml:space="preserve">−</m:t>
                                </m:r>
                                <m:sSub>
                                  <m:e>
                                    <m:r>
                                      <m:t xml:space="preserve">y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  <m:r>
                              <m:t xml:space="preserve">ln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1</m:t>
                                </m:r>
                                <m:r>
                                  <m:t xml:space="preserve">−</m:t>
                                </m:r>
                                <m:sSubSup>
                                  <m:e>
                                    <m:r>
                                      <m:t xml:space="preserve">a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  <m:sup>
                                    <m:r>
                                      <m:t xml:space="preserve">L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nary>
                    <m:r>
                      <m:t xml:space="preserve">+</m:t>
                    </m:r>
                    <m:f>
                      <m:num>
                        <m:r>
                          <m:t xml:space="preserve">λ</m:t>
                        </m:r>
                      </m:num>
                      <m:den>
                        <m:r>
                          <m:t xml:space="preserve">2</m:t>
                        </m:r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w</m:t>
                        </m:r>
                      </m:sub>
                      <m:sup/>
                      <m:e>
                        <m:sSup>
                          <m:e>
                            <m:d>
                              <m:dPr>
                                <m:begChr m:val="‖"/>
                                <m:endChr m:val="‖"/>
                              </m:dPr>
                              <m:e>
                                <m:r>
                                  <m:t xml:space="preserve">w</m:t>
                                </m:r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845" name="Line 4"/>
          <p:cNvSpPr/>
          <p:nvPr/>
        </p:nvSpPr>
        <p:spPr>
          <a:xfrm>
            <a:off x="6511680" y="2166480"/>
            <a:ext cx="914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5"/>
          <p:cNvSpPr/>
          <p:nvPr/>
        </p:nvSpPr>
        <p:spPr>
          <a:xfrm>
            <a:off x="6091200" y="1637280"/>
            <a:ext cx="20073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Regularization term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47" name="Line 6"/>
          <p:cNvSpPr/>
          <p:nvPr/>
        </p:nvSpPr>
        <p:spPr>
          <a:xfrm>
            <a:off x="5519520" y="2035440"/>
            <a:ext cx="1097280" cy="430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7"/>
          <p:cNvSpPr/>
          <p:nvPr/>
        </p:nvSpPr>
        <p:spPr>
          <a:xfrm>
            <a:off x="4183200" y="1493640"/>
            <a:ext cx="20073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Regularization parameter</a:t>
            </a:r>
            <a:endParaRPr b="0" lang="en-US" sz="16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49" name="Formula 8"/>
              <p:cNvSpPr txBox="1"/>
              <p:nvPr/>
            </p:nvSpPr>
            <p:spPr>
              <a:xfrm>
                <a:off x="4088160" y="3521520"/>
                <a:ext cx="2073240" cy="54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C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C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+</m:t>
                    </m:r>
                    <m:f>
                      <m:num>
                        <m:r>
                          <m:t xml:space="preserve">λ</m:t>
                        </m:r>
                      </m:num>
                      <m:den>
                        <m:r>
                          <m:t xml:space="preserve">2</m:t>
                        </m:r>
                        <m:r>
                          <m:t xml:space="preserve">n</m:t>
                        </m:r>
                      </m:den>
                    </m:f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w</m:t>
                        </m:r>
                      </m:sub>
                      <m:sup/>
                      <m:e>
                        <m:sSup>
                          <m:e>
                            <m:d>
                              <m:dPr>
                                <m:begChr m:val="‖"/>
                                <m:endChr m:val="‖"/>
                              </m:dPr>
                              <m:e>
                                <m:r>
                                  <m:t xml:space="preserve">w</m:t>
                                </m:r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850" name="CustomShape 9"/>
          <p:cNvSpPr/>
          <p:nvPr/>
        </p:nvSpPr>
        <p:spPr>
          <a:xfrm>
            <a:off x="2531520" y="4029120"/>
            <a:ext cx="6036120" cy="15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λ small: minimize the original C</a:t>
            </a:r>
            <a:r>
              <a:rPr b="0" lang="en-US" sz="20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λ big: minimize w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weights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w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decay towards zero but not exactly zero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51" name="Line 10"/>
          <p:cNvSpPr/>
          <p:nvPr/>
        </p:nvSpPr>
        <p:spPr>
          <a:xfrm>
            <a:off x="3017520" y="3200400"/>
            <a:ext cx="3200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11"/>
          <p:cNvSpPr/>
          <p:nvPr/>
        </p:nvSpPr>
        <p:spPr>
          <a:xfrm>
            <a:off x="4480560" y="3311280"/>
            <a:ext cx="18288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53" name="" descr=""/>
          <p:cNvPicPr/>
          <p:nvPr/>
        </p:nvPicPr>
        <p:blipFill>
          <a:blip r:embed="rId1"/>
          <a:stretch/>
        </p:blipFill>
        <p:spPr>
          <a:xfrm>
            <a:off x="3960" y="538776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51160" y="2044800"/>
            <a:ext cx="9125640" cy="254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72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- Problems for which existing solutions require a lot of hand-tuning or long lists of rules.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72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- Complex problems for which there is no solution using a traditional approach.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72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- Fluctuating environments since it can adapt to new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72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- Large amounts of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72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535920" y="310320"/>
            <a:ext cx="281592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742840" y="1315800"/>
            <a:ext cx="46540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is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useful for?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2560320" y="22320"/>
            <a:ext cx="59356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5" name="CustomShape 2"/>
          <p:cNvSpPr/>
          <p:nvPr/>
        </p:nvSpPr>
        <p:spPr>
          <a:xfrm>
            <a:off x="80640" y="342720"/>
            <a:ext cx="10068840" cy="21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Dropout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 regularization technique for neural networks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applied to a layer, randomly drop out (set to zero) a number of output features of the layer              during training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randomly (and temporarily) deleting a fraction of the hidden neurons in the network, while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leaving the input and output neurons untouched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dropout rate: fraction of the features that are zeroed out (between 0.2 and 0.5)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6" name="CustomShape 3"/>
          <p:cNvSpPr/>
          <p:nvPr/>
        </p:nvSpPr>
        <p:spPr>
          <a:xfrm>
            <a:off x="4435200" y="5501880"/>
            <a:ext cx="586296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Multiple Instance Fuzzy Inference Neural Networks. AB Khalifa, H Frigui - arXiv preprint arXiv:1610.04973, 2016 - arxiv.org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857" name="" descr=""/>
          <p:cNvPicPr/>
          <p:nvPr/>
        </p:nvPicPr>
        <p:blipFill>
          <a:blip r:embed="rId1"/>
          <a:stretch/>
        </p:blipFill>
        <p:spPr>
          <a:xfrm>
            <a:off x="2086560" y="3269520"/>
            <a:ext cx="5807160" cy="2326320"/>
          </a:xfrm>
          <a:prstGeom prst="rect">
            <a:avLst/>
          </a:prstGeom>
          <a:ln>
            <a:noFill/>
          </a:ln>
        </p:spPr>
      </p:pic>
      <p:pic>
        <p:nvPicPr>
          <p:cNvPr id="858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499320" y="1052280"/>
            <a:ext cx="911412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to dropout different sets it’s like training different neural networks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is like averaging the effects of a very large number of different networks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different networks will overfit in different ways so the net effect of dropout will be to          reduce overfitting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60" name="CustomShape 2"/>
          <p:cNvSpPr/>
          <p:nvPr/>
        </p:nvSpPr>
        <p:spPr>
          <a:xfrm>
            <a:off x="2560320" y="22320"/>
            <a:ext cx="59356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1" name="CustomShape 3"/>
          <p:cNvSpPr/>
          <p:nvPr/>
        </p:nvSpPr>
        <p:spPr>
          <a:xfrm>
            <a:off x="4524840" y="684360"/>
            <a:ext cx="1322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Dropout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2" name="CustomShape 4"/>
          <p:cNvSpPr/>
          <p:nvPr/>
        </p:nvSpPr>
        <p:spPr>
          <a:xfrm>
            <a:off x="4435200" y="5465880"/>
            <a:ext cx="586296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Multiple Instance Fuzzy Inference Neural Networks. AB Khalifa, H Frigui - arXiv preprint arXiv:1610.04973, 2016 - arxiv.org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863" name="" descr=""/>
          <p:cNvPicPr/>
          <p:nvPr/>
        </p:nvPicPr>
        <p:blipFill>
          <a:blip r:embed="rId1"/>
          <a:stretch/>
        </p:blipFill>
        <p:spPr>
          <a:xfrm>
            <a:off x="2086560" y="3233520"/>
            <a:ext cx="5807160" cy="2326320"/>
          </a:xfrm>
          <a:prstGeom prst="rect">
            <a:avLst/>
          </a:prstGeom>
          <a:ln>
            <a:noFill/>
          </a:ln>
        </p:spPr>
      </p:pic>
      <p:pic>
        <p:nvPicPr>
          <p:cNvPr id="864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2779920" y="58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6" name="CustomShape 2"/>
          <p:cNvSpPr/>
          <p:nvPr/>
        </p:nvSpPr>
        <p:spPr>
          <a:xfrm>
            <a:off x="3871080" y="533160"/>
            <a:ext cx="259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hyperparameters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7" name="CustomShape 3"/>
          <p:cNvSpPr/>
          <p:nvPr/>
        </p:nvSpPr>
        <p:spPr>
          <a:xfrm>
            <a:off x="274320" y="826200"/>
            <a:ext cx="9620640" cy="29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Start with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simplest network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that can do meaningful learning.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Learning rate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estimate the threshold value at which the cost on the training data immediately begins decreasing, instead of oscillating or increasing, use η at no larger that this threshold.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Use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early stopping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to determine the number of epochs: compute accuracy at the end of each epoch and end when it stops improving.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Regularization parameter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start with no regularization, and then increase it with a factor of 10 to find the order of magnitude.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Mini-batch size: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plot validation accuracy vs time and choose the size that gives a fast improvement in performance.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Variations of stochastic gradient descent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i.e. momentum-based gradient descent.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8" name="CustomShape 4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869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ustomShape 1"/>
          <p:cNvSpPr/>
          <p:nvPr/>
        </p:nvSpPr>
        <p:spPr>
          <a:xfrm>
            <a:off x="2815920" y="94680"/>
            <a:ext cx="524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Dense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1" name="CustomShape 2"/>
          <p:cNvSpPr/>
          <p:nvPr/>
        </p:nvSpPr>
        <p:spPr>
          <a:xfrm>
            <a:off x="2837520" y="590400"/>
            <a:ext cx="571320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Dense → - fully connected 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learn global patterns in input feature space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2" name="CustomShape 3"/>
          <p:cNvSpPr/>
          <p:nvPr/>
        </p:nvSpPr>
        <p:spPr>
          <a:xfrm>
            <a:off x="429840" y="3124800"/>
            <a:ext cx="80532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3" name="CustomShape 4"/>
          <p:cNvSpPr/>
          <p:nvPr/>
        </p:nvSpPr>
        <p:spPr>
          <a:xfrm>
            <a:off x="1435680" y="2724840"/>
            <a:ext cx="439560" cy="12052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5"/>
          <p:cNvSpPr/>
          <p:nvPr/>
        </p:nvSpPr>
        <p:spPr>
          <a:xfrm rot="16209600">
            <a:off x="969480" y="3067920"/>
            <a:ext cx="133200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Dense (16)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75" name="CustomShape 6"/>
          <p:cNvSpPr/>
          <p:nvPr/>
        </p:nvSpPr>
        <p:spPr>
          <a:xfrm>
            <a:off x="2119680" y="2724840"/>
            <a:ext cx="439560" cy="12052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7"/>
          <p:cNvSpPr/>
          <p:nvPr/>
        </p:nvSpPr>
        <p:spPr>
          <a:xfrm rot="16209600">
            <a:off x="1620000" y="3022200"/>
            <a:ext cx="142344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Dense (16)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77" name="CustomShape 8"/>
          <p:cNvSpPr/>
          <p:nvPr/>
        </p:nvSpPr>
        <p:spPr>
          <a:xfrm>
            <a:off x="2803680" y="2724840"/>
            <a:ext cx="439560" cy="12052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9"/>
          <p:cNvSpPr/>
          <p:nvPr/>
        </p:nvSpPr>
        <p:spPr>
          <a:xfrm rot="16209600">
            <a:off x="2419920" y="3163320"/>
            <a:ext cx="116604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Dense (1)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79" name="CustomShape 10"/>
          <p:cNvSpPr/>
          <p:nvPr/>
        </p:nvSpPr>
        <p:spPr>
          <a:xfrm>
            <a:off x="3309840" y="3124800"/>
            <a:ext cx="147816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0" name="CustomShape 11"/>
          <p:cNvSpPr/>
          <p:nvPr/>
        </p:nvSpPr>
        <p:spPr>
          <a:xfrm>
            <a:off x="689760" y="1609920"/>
            <a:ext cx="119376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N° of hidden units of the layer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1" name="Line 12"/>
          <p:cNvSpPr/>
          <p:nvPr/>
        </p:nvSpPr>
        <p:spPr>
          <a:xfrm>
            <a:off x="1435680" y="2332080"/>
            <a:ext cx="182880" cy="532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Line 13"/>
          <p:cNvSpPr/>
          <p:nvPr/>
        </p:nvSpPr>
        <p:spPr>
          <a:xfrm>
            <a:off x="1069920" y="335808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Line 14"/>
          <p:cNvSpPr/>
          <p:nvPr/>
        </p:nvSpPr>
        <p:spPr>
          <a:xfrm>
            <a:off x="3301920" y="335808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15"/>
          <p:cNvSpPr/>
          <p:nvPr/>
        </p:nvSpPr>
        <p:spPr>
          <a:xfrm>
            <a:off x="5214960" y="3102840"/>
            <a:ext cx="4006080" cy="2376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More hidden units (higher dimensional representation space):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learn complex representations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network computationally expensive            i.e. 28x28 pixel images: 784 input              neurons fully connected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5" name="Line 16"/>
          <p:cNvSpPr/>
          <p:nvPr/>
        </p:nvSpPr>
        <p:spPr>
          <a:xfrm>
            <a:off x="1435680" y="4089600"/>
            <a:ext cx="10972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17"/>
          <p:cNvSpPr/>
          <p:nvPr/>
        </p:nvSpPr>
        <p:spPr>
          <a:xfrm>
            <a:off x="1661760" y="4093920"/>
            <a:ext cx="596160" cy="2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reLU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7" name="Line 18"/>
          <p:cNvSpPr/>
          <p:nvPr/>
        </p:nvSpPr>
        <p:spPr>
          <a:xfrm>
            <a:off x="2767680" y="4089600"/>
            <a:ext cx="405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19"/>
          <p:cNvSpPr/>
          <p:nvPr/>
        </p:nvSpPr>
        <p:spPr>
          <a:xfrm>
            <a:off x="2597760" y="4093920"/>
            <a:ext cx="963360" cy="2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Sigmoid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9" name="CustomShape 20"/>
          <p:cNvSpPr/>
          <p:nvPr/>
        </p:nvSpPr>
        <p:spPr>
          <a:xfrm>
            <a:off x="1131480" y="4461840"/>
            <a:ext cx="303012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W shape (input_dimension, 16).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90" name="CustomShape 21"/>
          <p:cNvSpPr/>
          <p:nvPr/>
        </p:nvSpPr>
        <p:spPr>
          <a:xfrm>
            <a:off x="4813200" y="1681920"/>
            <a:ext cx="4920480" cy="1171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Binary classification: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network ends with Dense layer with one unit               and sigmoid activation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1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4216320" y="166320"/>
            <a:ext cx="24994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93" name="" descr=""/>
          <p:cNvPicPr/>
          <p:nvPr/>
        </p:nvPicPr>
        <p:blipFill>
          <a:blip r:embed="rId1"/>
          <a:stretch/>
        </p:blipFill>
        <p:spPr>
          <a:xfrm>
            <a:off x="-96840" y="822960"/>
            <a:ext cx="8596440" cy="4557240"/>
          </a:xfrm>
          <a:prstGeom prst="rect">
            <a:avLst/>
          </a:prstGeom>
          <a:ln>
            <a:noFill/>
          </a:ln>
        </p:spPr>
      </p:pic>
      <p:sp>
        <p:nvSpPr>
          <p:cNvPr id="894" name="CustomShape 2"/>
          <p:cNvSpPr/>
          <p:nvPr/>
        </p:nvSpPr>
        <p:spPr>
          <a:xfrm>
            <a:off x="2880" y="731520"/>
            <a:ext cx="2545560" cy="4648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3"/>
          <p:cNvSpPr/>
          <p:nvPr/>
        </p:nvSpPr>
        <p:spPr>
          <a:xfrm>
            <a:off x="8115840" y="5502960"/>
            <a:ext cx="226908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https://www.pnas.org/content/116/4/1074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896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4075920" y="94680"/>
            <a:ext cx="23803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98" name="CustomShape 2"/>
          <p:cNvSpPr/>
          <p:nvPr/>
        </p:nvSpPr>
        <p:spPr>
          <a:xfrm>
            <a:off x="2731680" y="670680"/>
            <a:ext cx="53967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 Representations for Neural Network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99" name="CustomShape 3"/>
          <p:cNvSpPr/>
          <p:nvPr/>
        </p:nvSpPr>
        <p:spPr>
          <a:xfrm>
            <a:off x="2802960" y="1332720"/>
            <a:ext cx="523872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Tensors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------&gt; multidimensional Numpy arrays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0" name="CustomShape 4"/>
          <p:cNvSpPr/>
          <p:nvPr/>
        </p:nvSpPr>
        <p:spPr>
          <a:xfrm>
            <a:off x="3393000" y="1669320"/>
            <a:ext cx="5002200" cy="17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Scalars (0D tensors)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Vectors (1D tensors)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Matrices (2D tensors)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- 3D tensors and higher-dimensional tensors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1" name="CustomShape 5"/>
          <p:cNvSpPr/>
          <p:nvPr/>
        </p:nvSpPr>
        <p:spPr>
          <a:xfrm>
            <a:off x="3611880" y="3609000"/>
            <a:ext cx="3048480" cy="1722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Key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attributes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of a tensor: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number of axes (rank)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shape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data type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2" name="CustomShape 6"/>
          <p:cNvSpPr/>
          <p:nvPr/>
        </p:nvSpPr>
        <p:spPr>
          <a:xfrm>
            <a:off x="6784200" y="5467320"/>
            <a:ext cx="34484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903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ustomShape 1"/>
          <p:cNvSpPr/>
          <p:nvPr/>
        </p:nvSpPr>
        <p:spPr>
          <a:xfrm>
            <a:off x="4075920" y="95040"/>
            <a:ext cx="23803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5" name="CustomShape 2"/>
          <p:cNvSpPr/>
          <p:nvPr/>
        </p:nvSpPr>
        <p:spPr>
          <a:xfrm>
            <a:off x="2731680" y="959040"/>
            <a:ext cx="51379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 Pre-processing for Neural Network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06" name="CustomShape 3"/>
          <p:cNvSpPr/>
          <p:nvPr/>
        </p:nvSpPr>
        <p:spPr>
          <a:xfrm>
            <a:off x="637200" y="1920240"/>
            <a:ext cx="8946360" cy="17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Vectorization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inputs and targets must be tensors of floating-point data (or integers).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 normalization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each feature has standard deviation of 1 and mean 0.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Handling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missing values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 engineering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7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CustomShape 1"/>
          <p:cNvSpPr/>
          <p:nvPr/>
        </p:nvSpPr>
        <p:spPr>
          <a:xfrm>
            <a:off x="2468880" y="182880"/>
            <a:ext cx="7391160" cy="178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TensorFlow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open source software library for numerical computation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first defines in Python a graph of computations to perform, takes                           that graph and runs it in C++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low and high level API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difficult to perform debugging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good for large datasets, high performance, functionality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9" name="CustomShape 2"/>
          <p:cNvSpPr/>
          <p:nvPr/>
        </p:nvSpPr>
        <p:spPr>
          <a:xfrm>
            <a:off x="2560680" y="2144880"/>
            <a:ext cx="7603920" cy="202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Keras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open source neural network library that enables fast experimentation with               deep neural networks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written in Python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capable of running on top of TensorFlow, CNTK and Theano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high level API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slower performance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good for rapid prototyping, small datasets and multiple back-end support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10" name="CustomShape 3"/>
          <p:cNvSpPr/>
          <p:nvPr/>
        </p:nvSpPr>
        <p:spPr>
          <a:xfrm>
            <a:off x="2626560" y="4317120"/>
            <a:ext cx="7299720" cy="12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Pytorch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open source machine learning library for Python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based on Torch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low level API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JP Regular"/>
              </a:rPr>
              <a:t>- good for flexibility, short training duration and debugging capabilities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11" name="" descr=""/>
          <p:cNvPicPr/>
          <p:nvPr/>
        </p:nvPicPr>
        <p:blipFill>
          <a:blip r:embed="rId1"/>
          <a:stretch/>
        </p:blipFill>
        <p:spPr>
          <a:xfrm>
            <a:off x="714960" y="259560"/>
            <a:ext cx="1230120" cy="1279440"/>
          </a:xfrm>
          <a:prstGeom prst="rect">
            <a:avLst/>
          </a:prstGeom>
          <a:ln>
            <a:noFill/>
          </a:ln>
        </p:spPr>
      </p:pic>
      <p:pic>
        <p:nvPicPr>
          <p:cNvPr id="912" name="" descr=""/>
          <p:cNvPicPr/>
          <p:nvPr/>
        </p:nvPicPr>
        <p:blipFill>
          <a:blip r:embed="rId2"/>
          <a:stretch/>
        </p:blipFill>
        <p:spPr>
          <a:xfrm>
            <a:off x="776880" y="2194560"/>
            <a:ext cx="1219320" cy="1268280"/>
          </a:xfrm>
          <a:prstGeom prst="rect">
            <a:avLst/>
          </a:prstGeom>
          <a:ln>
            <a:noFill/>
          </a:ln>
        </p:spPr>
      </p:pic>
      <p:pic>
        <p:nvPicPr>
          <p:cNvPr id="913" name="" descr=""/>
          <p:cNvPicPr/>
          <p:nvPr/>
        </p:nvPicPr>
        <p:blipFill>
          <a:blip r:embed="rId3"/>
          <a:stretch/>
        </p:blipFill>
        <p:spPr>
          <a:xfrm>
            <a:off x="708480" y="3931920"/>
            <a:ext cx="1406160" cy="1462320"/>
          </a:xfrm>
          <a:prstGeom prst="rect">
            <a:avLst/>
          </a:prstGeom>
          <a:ln>
            <a:noFill/>
          </a:ln>
        </p:spPr>
      </p:pic>
      <p:sp>
        <p:nvSpPr>
          <p:cNvPr id="914" name="CustomShape 4"/>
          <p:cNvSpPr/>
          <p:nvPr/>
        </p:nvSpPr>
        <p:spPr>
          <a:xfrm>
            <a:off x="4960080" y="5760"/>
            <a:ext cx="18918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Frameworks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15" name="" descr=""/>
          <p:cNvPicPr/>
          <p:nvPr/>
        </p:nvPicPr>
        <p:blipFill>
          <a:blip r:embed="rId4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CustomShape 1"/>
          <p:cNvSpPr/>
          <p:nvPr/>
        </p:nvSpPr>
        <p:spPr>
          <a:xfrm>
            <a:off x="2651760" y="928800"/>
            <a:ext cx="4749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https://playground.tensorflow.org/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7" name="CustomShape 2"/>
          <p:cNvSpPr/>
          <p:nvPr/>
        </p:nvSpPr>
        <p:spPr>
          <a:xfrm>
            <a:off x="3052080" y="185760"/>
            <a:ext cx="4216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Frameworks - TensorFlow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18" name="" descr=""/>
          <p:cNvPicPr/>
          <p:nvPr/>
        </p:nvPicPr>
        <p:blipFill>
          <a:blip r:embed="rId2"/>
          <a:stretch/>
        </p:blipFill>
        <p:spPr>
          <a:xfrm>
            <a:off x="1316520" y="1793520"/>
            <a:ext cx="7342200" cy="3778560"/>
          </a:xfrm>
          <a:prstGeom prst="rect">
            <a:avLst/>
          </a:prstGeom>
          <a:ln>
            <a:noFill/>
          </a:ln>
        </p:spPr>
      </p:pic>
      <p:pic>
        <p:nvPicPr>
          <p:cNvPr id="919" name="" descr=""/>
          <p:cNvPicPr/>
          <p:nvPr/>
        </p:nvPicPr>
        <p:blipFill>
          <a:blip r:embed="rId3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ustomShape 1"/>
          <p:cNvSpPr/>
          <p:nvPr/>
        </p:nvSpPr>
        <p:spPr>
          <a:xfrm>
            <a:off x="3916080" y="77760"/>
            <a:ext cx="31186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Frameworks - Keras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1" name="CustomShape 2"/>
          <p:cNvSpPr/>
          <p:nvPr/>
        </p:nvSpPr>
        <p:spPr>
          <a:xfrm>
            <a:off x="4395600" y="900720"/>
            <a:ext cx="1910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https://keras.io/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2" name="" descr=""/>
          <p:cNvPicPr/>
          <p:nvPr/>
        </p:nvPicPr>
        <p:blipFill>
          <a:blip r:embed="rId2"/>
          <a:stretch/>
        </p:blipFill>
        <p:spPr>
          <a:xfrm>
            <a:off x="1453680" y="1498680"/>
            <a:ext cx="7168680" cy="4067640"/>
          </a:xfrm>
          <a:prstGeom prst="rect">
            <a:avLst/>
          </a:prstGeom>
          <a:ln>
            <a:noFill/>
          </a:ln>
        </p:spPr>
      </p:pic>
      <p:pic>
        <p:nvPicPr>
          <p:cNvPr id="923" name="" descr=""/>
          <p:cNvPicPr/>
          <p:nvPr/>
        </p:nvPicPr>
        <p:blipFill>
          <a:blip r:embed="rId3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2204280" y="418320"/>
            <a:ext cx="604620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Email Spam Filtering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967400" y="1447560"/>
            <a:ext cx="6669000" cy="84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Machine learning algorithms deal with spam filtering problem: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e.g. multilayer perceptron, C4.5 decision tree.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7" name="Google Shape;317;p19" descr=""/>
          <p:cNvPicPr/>
          <p:nvPr/>
        </p:nvPicPr>
        <p:blipFill>
          <a:blip r:embed="rId1"/>
          <a:stretch/>
        </p:blipFill>
        <p:spPr>
          <a:xfrm>
            <a:off x="1274400" y="2905560"/>
            <a:ext cx="2220120" cy="1661400"/>
          </a:xfrm>
          <a:prstGeom prst="rect">
            <a:avLst/>
          </a:prstGeom>
          <a:ln>
            <a:noFill/>
          </a:ln>
        </p:spPr>
      </p:pic>
      <p:pic>
        <p:nvPicPr>
          <p:cNvPr id="128" name="Google Shape;318;p19" descr=""/>
          <p:cNvPicPr/>
          <p:nvPr/>
        </p:nvPicPr>
        <p:blipFill>
          <a:blip r:embed="rId2"/>
          <a:stretch/>
        </p:blipFill>
        <p:spPr>
          <a:xfrm>
            <a:off x="3711960" y="2905560"/>
            <a:ext cx="2335680" cy="166140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319;p19" descr=""/>
          <p:cNvPicPr/>
          <p:nvPr/>
        </p:nvPicPr>
        <p:blipFill>
          <a:blip r:embed="rId3"/>
          <a:stretch/>
        </p:blipFill>
        <p:spPr>
          <a:xfrm>
            <a:off x="6213600" y="2905560"/>
            <a:ext cx="2138040" cy="16614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" descr=""/>
          <p:cNvPicPr/>
          <p:nvPr/>
        </p:nvPicPr>
        <p:blipFill>
          <a:blip r:embed="rId1"/>
          <a:stretch/>
        </p:blipFill>
        <p:spPr>
          <a:xfrm>
            <a:off x="3108960" y="1564200"/>
            <a:ext cx="3641760" cy="1355760"/>
          </a:xfrm>
          <a:prstGeom prst="rect">
            <a:avLst/>
          </a:prstGeom>
          <a:ln>
            <a:noFill/>
          </a:ln>
        </p:spPr>
      </p:pic>
      <p:pic>
        <p:nvPicPr>
          <p:cNvPr id="925" name="" descr=""/>
          <p:cNvPicPr/>
          <p:nvPr/>
        </p:nvPicPr>
        <p:blipFill>
          <a:blip r:embed="rId2"/>
          <a:stretch/>
        </p:blipFill>
        <p:spPr>
          <a:xfrm>
            <a:off x="1280160" y="3200400"/>
            <a:ext cx="8165880" cy="1108080"/>
          </a:xfrm>
          <a:prstGeom prst="rect">
            <a:avLst/>
          </a:prstGeom>
          <a:ln>
            <a:noFill/>
          </a:ln>
        </p:spPr>
      </p:pic>
      <p:sp>
        <p:nvSpPr>
          <p:cNvPr id="926" name="CustomShape 1"/>
          <p:cNvSpPr/>
          <p:nvPr/>
        </p:nvSpPr>
        <p:spPr>
          <a:xfrm>
            <a:off x="3916080" y="221760"/>
            <a:ext cx="3210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Frameworks - Keras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27" name="" descr=""/>
          <p:cNvPicPr/>
          <p:nvPr/>
        </p:nvPicPr>
        <p:blipFill>
          <a:blip r:embed="rId3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ustomShape 1"/>
          <p:cNvSpPr/>
          <p:nvPr/>
        </p:nvSpPr>
        <p:spPr>
          <a:xfrm>
            <a:off x="2779920" y="166680"/>
            <a:ext cx="5032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-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9" name="CustomShape 2"/>
          <p:cNvSpPr/>
          <p:nvPr/>
        </p:nvSpPr>
        <p:spPr>
          <a:xfrm>
            <a:off x="1881360" y="900720"/>
            <a:ext cx="6726600" cy="46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design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activation function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loss function: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crossentropy (when output is a probability)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mean squared error (MSE)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regularization term: L1 or L2.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Evaluation metrics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accuracy.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mean absolute error (MAE)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0" name="CustomShape 3"/>
          <p:cNvSpPr/>
          <p:nvPr/>
        </p:nvSpPr>
        <p:spPr>
          <a:xfrm>
            <a:off x="6784200" y="5467320"/>
            <a:ext cx="34484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931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CustomShape 1"/>
          <p:cNvSpPr/>
          <p:nvPr/>
        </p:nvSpPr>
        <p:spPr>
          <a:xfrm>
            <a:off x="3916080" y="221760"/>
            <a:ext cx="3210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Frameworks - Keras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33" name="" descr=""/>
          <p:cNvPicPr/>
          <p:nvPr/>
        </p:nvPicPr>
        <p:blipFill>
          <a:blip r:embed="rId1"/>
          <a:stretch/>
        </p:blipFill>
        <p:spPr>
          <a:xfrm>
            <a:off x="548640" y="1645920"/>
            <a:ext cx="9461520" cy="1517400"/>
          </a:xfrm>
          <a:prstGeom prst="rect">
            <a:avLst/>
          </a:prstGeom>
          <a:ln>
            <a:noFill/>
          </a:ln>
        </p:spPr>
      </p:pic>
      <p:sp>
        <p:nvSpPr>
          <p:cNvPr id="934" name="Line 2"/>
          <p:cNvSpPr/>
          <p:nvPr/>
        </p:nvSpPr>
        <p:spPr>
          <a:xfrm flipH="1">
            <a:off x="6583680" y="1645920"/>
            <a:ext cx="1280160" cy="9144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Line 3"/>
          <p:cNvSpPr/>
          <p:nvPr/>
        </p:nvSpPr>
        <p:spPr>
          <a:xfrm flipV="1">
            <a:off x="2834640" y="3017520"/>
            <a:ext cx="457200" cy="6400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4"/>
          <p:cNvSpPr/>
          <p:nvPr/>
        </p:nvSpPr>
        <p:spPr>
          <a:xfrm>
            <a:off x="2499480" y="3659760"/>
            <a:ext cx="6976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units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7" name="CustomShape 5"/>
          <p:cNvSpPr/>
          <p:nvPr/>
        </p:nvSpPr>
        <p:spPr>
          <a:xfrm>
            <a:off x="7107480" y="1211760"/>
            <a:ext cx="1639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argument to the first layer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8" name="CustomShape 6"/>
          <p:cNvSpPr/>
          <p:nvPr/>
        </p:nvSpPr>
        <p:spPr>
          <a:xfrm>
            <a:off x="4767840" y="3659760"/>
            <a:ext cx="1144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activation functions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9" name="Line 7"/>
          <p:cNvSpPr/>
          <p:nvPr/>
        </p:nvSpPr>
        <p:spPr>
          <a:xfrm flipH="1" flipV="1">
            <a:off x="4846320" y="2926080"/>
            <a:ext cx="365760" cy="7336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40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CustomShape 1"/>
          <p:cNvSpPr/>
          <p:nvPr/>
        </p:nvSpPr>
        <p:spPr>
          <a:xfrm>
            <a:off x="3916080" y="149760"/>
            <a:ext cx="3210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Frameworks - Keras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42" name="" descr=""/>
          <p:cNvPicPr/>
          <p:nvPr/>
        </p:nvPicPr>
        <p:blipFill>
          <a:blip r:embed="rId1"/>
          <a:stretch/>
        </p:blipFill>
        <p:spPr>
          <a:xfrm>
            <a:off x="928440" y="2349000"/>
            <a:ext cx="5727600" cy="1022400"/>
          </a:xfrm>
          <a:prstGeom prst="rect">
            <a:avLst/>
          </a:prstGeom>
          <a:ln>
            <a:noFill/>
          </a:ln>
        </p:spPr>
      </p:pic>
      <p:sp>
        <p:nvSpPr>
          <p:cNvPr id="943" name="CustomShape 2"/>
          <p:cNvSpPr/>
          <p:nvPr/>
        </p:nvSpPr>
        <p:spPr>
          <a:xfrm>
            <a:off x="3473640" y="1104480"/>
            <a:ext cx="16394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optimization method i.e. gradient descent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4" name="Line 3"/>
          <p:cNvSpPr/>
          <p:nvPr/>
        </p:nvSpPr>
        <p:spPr>
          <a:xfrm flipH="1">
            <a:off x="3096000" y="1794240"/>
            <a:ext cx="786240" cy="76032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Line 4"/>
          <p:cNvSpPr/>
          <p:nvPr/>
        </p:nvSpPr>
        <p:spPr>
          <a:xfrm flipV="1">
            <a:off x="3012480" y="3189960"/>
            <a:ext cx="548640" cy="4572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5"/>
          <p:cNvSpPr/>
          <p:nvPr/>
        </p:nvSpPr>
        <p:spPr>
          <a:xfrm>
            <a:off x="2437560" y="3584160"/>
            <a:ext cx="1639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evaluate training and testing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7" name="CustomShape 6"/>
          <p:cNvSpPr/>
          <p:nvPr/>
        </p:nvSpPr>
        <p:spPr>
          <a:xfrm>
            <a:off x="5315040" y="1042920"/>
            <a:ext cx="4291560" cy="15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Rsmprop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similar to gradient descent with momentum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scales the learning rate so the algorithms        goes through saddle point faster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8" name="CustomShape 7"/>
          <p:cNvSpPr/>
          <p:nvPr/>
        </p:nvSpPr>
        <p:spPr>
          <a:xfrm>
            <a:off x="1103040" y="4103280"/>
            <a:ext cx="429156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Accuracy (ratio of correct predictions)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     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TP + TN           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TP + TN + FP + FN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49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p:sp>
        <p:nvSpPr>
          <p:cNvPr id="950" name="CustomShape 8"/>
          <p:cNvSpPr/>
          <p:nvPr/>
        </p:nvSpPr>
        <p:spPr>
          <a:xfrm>
            <a:off x="5397840" y="4627440"/>
            <a:ext cx="3179520" cy="10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TP: true positive      TN: true negative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FP: false positive    FN: false negative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CustomShape 1"/>
          <p:cNvSpPr/>
          <p:nvPr/>
        </p:nvSpPr>
        <p:spPr>
          <a:xfrm>
            <a:off x="3772080" y="149760"/>
            <a:ext cx="32101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Frameworks - Keras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52" name="" descr=""/>
          <p:cNvPicPr/>
          <p:nvPr/>
        </p:nvPicPr>
        <p:blipFill>
          <a:blip r:embed="rId1"/>
          <a:stretch/>
        </p:blipFill>
        <p:spPr>
          <a:xfrm>
            <a:off x="355680" y="1432800"/>
            <a:ext cx="9442440" cy="2803320"/>
          </a:xfrm>
          <a:prstGeom prst="rect">
            <a:avLst/>
          </a:prstGeom>
          <a:ln>
            <a:noFill/>
          </a:ln>
        </p:spPr>
      </p:pic>
      <p:sp>
        <p:nvSpPr>
          <p:cNvPr id="953" name="Line 2"/>
          <p:cNvSpPr/>
          <p:nvPr/>
        </p:nvSpPr>
        <p:spPr>
          <a:xfrm>
            <a:off x="3772080" y="1095840"/>
            <a:ext cx="1348560" cy="5500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3"/>
          <p:cNvSpPr/>
          <p:nvPr/>
        </p:nvSpPr>
        <p:spPr>
          <a:xfrm>
            <a:off x="2286360" y="822960"/>
            <a:ext cx="16394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each iteration over all training 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55" name="CustomShape 4"/>
          <p:cNvSpPr/>
          <p:nvPr/>
        </p:nvSpPr>
        <p:spPr>
          <a:xfrm>
            <a:off x="6808320" y="714960"/>
            <a:ext cx="2665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network iterates on training data in mini-batches of </a:t>
            </a: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samples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56" name="Line 5"/>
          <p:cNvSpPr/>
          <p:nvPr/>
        </p:nvSpPr>
        <p:spPr>
          <a:xfrm flipH="1">
            <a:off x="6126480" y="1280160"/>
            <a:ext cx="914400" cy="4572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57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CustomShape 1"/>
          <p:cNvSpPr/>
          <p:nvPr/>
        </p:nvSpPr>
        <p:spPr>
          <a:xfrm>
            <a:off x="1097280" y="1430640"/>
            <a:ext cx="93225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02_Introduction_to_Neural_Networks  notebook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03_Binary_Classification notebook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04_Regression notebook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959" name="" descr=""/>
          <p:cNvPicPr/>
          <p:nvPr/>
        </p:nvPicPr>
        <p:blipFill>
          <a:blip r:embed="rId1"/>
          <a:stretch/>
        </p:blipFill>
        <p:spPr>
          <a:xfrm>
            <a:off x="3960" y="538776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2560320" y="94320"/>
            <a:ext cx="602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1615320" y="493200"/>
            <a:ext cx="8846640" cy="29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Convolution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best tool for visual-classification problems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learn local patterns in input feature space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patterns learned are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translation invariant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learn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spatial hierarchies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of patterns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operate on 3D tensors (feature map) with 2 spatial axis (height, width) and depth                          axis (channels axis)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the output is a 3D tensor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8229600" y="5142240"/>
            <a:ext cx="181584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By Aphex34 - Own work, CC BY-SA 4.0, https://commons.wikimedia.org/w/index.php?curid=45679374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963" name="" descr=""/>
          <p:cNvPicPr/>
          <p:nvPr/>
        </p:nvPicPr>
        <p:blipFill>
          <a:blip r:embed="rId1"/>
          <a:stretch/>
        </p:blipFill>
        <p:spPr>
          <a:xfrm>
            <a:off x="1056240" y="3467880"/>
            <a:ext cx="7139520" cy="2184840"/>
          </a:xfrm>
          <a:prstGeom prst="rect">
            <a:avLst/>
          </a:prstGeom>
          <a:ln>
            <a:noFill/>
          </a:ln>
        </p:spPr>
      </p:pic>
      <p:pic>
        <p:nvPicPr>
          <p:cNvPr id="964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" descr=""/>
          <p:cNvPicPr/>
          <p:nvPr/>
        </p:nvPicPr>
        <p:blipFill>
          <a:blip r:embed="rId1"/>
          <a:stretch/>
        </p:blipFill>
        <p:spPr>
          <a:xfrm>
            <a:off x="2274480" y="1206360"/>
            <a:ext cx="6577200" cy="4400280"/>
          </a:xfrm>
          <a:prstGeom prst="rect">
            <a:avLst/>
          </a:prstGeom>
          <a:ln>
            <a:noFill/>
          </a:ln>
        </p:spPr>
      </p:pic>
      <p:sp>
        <p:nvSpPr>
          <p:cNvPr id="966" name="CustomShape 1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67" name="CustomShape 2"/>
          <p:cNvSpPr/>
          <p:nvPr/>
        </p:nvSpPr>
        <p:spPr>
          <a:xfrm>
            <a:off x="2560320" y="94320"/>
            <a:ext cx="602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8" name="CustomShape 3"/>
          <p:cNvSpPr/>
          <p:nvPr/>
        </p:nvSpPr>
        <p:spPr>
          <a:xfrm>
            <a:off x="3919680" y="634680"/>
            <a:ext cx="2368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Feature hierarchy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69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CustomShape 1"/>
          <p:cNvSpPr/>
          <p:nvPr/>
        </p:nvSpPr>
        <p:spPr>
          <a:xfrm>
            <a:off x="2560320" y="166320"/>
            <a:ext cx="602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71" name="" descr=""/>
          <p:cNvPicPr/>
          <p:nvPr/>
        </p:nvPicPr>
        <p:blipFill>
          <a:blip r:embed="rId1"/>
          <a:stretch/>
        </p:blipFill>
        <p:spPr>
          <a:xfrm>
            <a:off x="1848240" y="1218960"/>
            <a:ext cx="2239920" cy="2449440"/>
          </a:xfrm>
          <a:prstGeom prst="rect">
            <a:avLst/>
          </a:prstGeom>
          <a:ln>
            <a:noFill/>
          </a:ln>
        </p:spPr>
      </p:pic>
      <p:sp>
        <p:nvSpPr>
          <p:cNvPr id="972" name="CustomShape 2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973" name="" descr=""/>
          <p:cNvPicPr/>
          <p:nvPr/>
        </p:nvPicPr>
        <p:blipFill>
          <a:blip r:embed="rId2"/>
          <a:stretch/>
        </p:blipFill>
        <p:spPr>
          <a:xfrm>
            <a:off x="4458960" y="1213200"/>
            <a:ext cx="3354480" cy="2449440"/>
          </a:xfrm>
          <a:prstGeom prst="rect">
            <a:avLst/>
          </a:prstGeom>
          <a:ln>
            <a:noFill/>
          </a:ln>
        </p:spPr>
      </p:pic>
      <p:sp>
        <p:nvSpPr>
          <p:cNvPr id="974" name="CustomShape 3"/>
          <p:cNvSpPr/>
          <p:nvPr/>
        </p:nvSpPr>
        <p:spPr>
          <a:xfrm>
            <a:off x="4391280" y="3713040"/>
            <a:ext cx="28274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5x5 region: 25 input pixels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5" name="CustomShape 4"/>
          <p:cNvSpPr/>
          <p:nvPr/>
        </p:nvSpPr>
        <p:spPr>
          <a:xfrm>
            <a:off x="6931440" y="1532160"/>
            <a:ext cx="16383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Local receptive field for the hidden neuron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6" name="CustomShape 5"/>
          <p:cNvSpPr/>
          <p:nvPr/>
        </p:nvSpPr>
        <p:spPr>
          <a:xfrm>
            <a:off x="2123640" y="3713040"/>
            <a:ext cx="2077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28x28 input image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7" name="CustomShape 6"/>
          <p:cNvSpPr/>
          <p:nvPr/>
        </p:nvSpPr>
        <p:spPr>
          <a:xfrm>
            <a:off x="7127640" y="2921040"/>
            <a:ext cx="21002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24x24 neurons in the hidden 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8" name="CustomShape 7"/>
          <p:cNvSpPr/>
          <p:nvPr/>
        </p:nvSpPr>
        <p:spPr>
          <a:xfrm>
            <a:off x="1022400" y="4471920"/>
            <a:ext cx="83134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Feature map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 map from the input layer to the hidden layer.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79" name="" descr=""/>
          <p:cNvPicPr/>
          <p:nvPr/>
        </p:nvPicPr>
        <p:blipFill>
          <a:blip r:embed="rId3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" descr=""/>
          <p:cNvPicPr/>
          <p:nvPr/>
        </p:nvPicPr>
        <p:blipFill>
          <a:blip r:embed="rId1"/>
          <a:stretch/>
        </p:blipFill>
        <p:spPr>
          <a:xfrm>
            <a:off x="1564920" y="1277280"/>
            <a:ext cx="4773600" cy="2449440"/>
          </a:xfrm>
          <a:prstGeom prst="rect">
            <a:avLst/>
          </a:prstGeom>
          <a:ln>
            <a:noFill/>
          </a:ln>
        </p:spPr>
      </p:pic>
      <p:sp>
        <p:nvSpPr>
          <p:cNvPr id="981" name="CustomShape 1"/>
          <p:cNvSpPr/>
          <p:nvPr/>
        </p:nvSpPr>
        <p:spPr>
          <a:xfrm>
            <a:off x="2560320" y="94320"/>
            <a:ext cx="602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2" name="CustomShape 2"/>
          <p:cNvSpPr/>
          <p:nvPr/>
        </p:nvSpPr>
        <p:spPr>
          <a:xfrm>
            <a:off x="2035440" y="740160"/>
            <a:ext cx="40352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Move the local receptive field 1 pixel to the right or down (stride length):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3" name="CustomShape 3"/>
          <p:cNvSpPr/>
          <p:nvPr/>
        </p:nvSpPr>
        <p:spPr>
          <a:xfrm>
            <a:off x="3916080" y="3751920"/>
            <a:ext cx="282708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hidden neuron has b and 5x5 weights connected to its local receptive field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4" name="CustomShape 4"/>
          <p:cNvSpPr/>
          <p:nvPr/>
        </p:nvSpPr>
        <p:spPr>
          <a:xfrm>
            <a:off x="626400" y="4651920"/>
            <a:ext cx="90507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Each of the 24x24 hidden neurons share the same weights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(shared weights)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and bias (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kernel, filter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 shared weight and bias).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5" name="CustomShape 5"/>
          <p:cNvSpPr/>
          <p:nvPr/>
        </p:nvSpPr>
        <p:spPr>
          <a:xfrm>
            <a:off x="6400080" y="1915920"/>
            <a:ext cx="2647440" cy="10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All neurons in this layer detect the same feature: only different locations in the input image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6" name="CustomShape 6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987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142000" y="345960"/>
            <a:ext cx="611172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Autonomous Driving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496160" y="1087560"/>
            <a:ext cx="735588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Driver assistance: partial, conditional, high or complete automation.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4497120" y="5368320"/>
            <a:ext cx="570996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Dllu - Own work, CC BY-SA 4.0, https://commons.wikimedia.org/w/index.php?curid=64517567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Bcschneider53 - Own work, CC BY-SA 4.0, https://commons.wikimedia.org/w/index.php?curid=63494208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950400" y="2285640"/>
            <a:ext cx="3876120" cy="208836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5430960" y="2229480"/>
            <a:ext cx="3825720" cy="21445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CustomShape 1"/>
          <p:cNvSpPr/>
          <p:nvPr/>
        </p:nvSpPr>
        <p:spPr>
          <a:xfrm>
            <a:off x="2560320" y="94320"/>
            <a:ext cx="602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9" name="CustomShape 2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990" name="" descr=""/>
          <p:cNvPicPr/>
          <p:nvPr/>
        </p:nvPicPr>
        <p:blipFill>
          <a:blip r:embed="rId1"/>
          <a:stretch/>
        </p:blipFill>
        <p:spPr>
          <a:xfrm>
            <a:off x="1347120" y="1522440"/>
            <a:ext cx="5106960" cy="2430360"/>
          </a:xfrm>
          <a:prstGeom prst="rect">
            <a:avLst/>
          </a:prstGeom>
          <a:ln>
            <a:noFill/>
          </a:ln>
        </p:spPr>
      </p:pic>
      <p:sp>
        <p:nvSpPr>
          <p:cNvPr id="991" name="CustomShape 3"/>
          <p:cNvSpPr/>
          <p:nvPr/>
        </p:nvSpPr>
        <p:spPr>
          <a:xfrm>
            <a:off x="958320" y="806040"/>
            <a:ext cx="86850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complete convolutional layer consists of several different feature maps: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92" name="CustomShape 4"/>
          <p:cNvSpPr/>
          <p:nvPr/>
        </p:nvSpPr>
        <p:spPr>
          <a:xfrm>
            <a:off x="1318320" y="4226400"/>
            <a:ext cx="56898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3 feature maps, 3 different features detected.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Each feature detectable across the entire image.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93" name="CustomShape 5"/>
          <p:cNvSpPr/>
          <p:nvPr/>
        </p:nvSpPr>
        <p:spPr>
          <a:xfrm>
            <a:off x="6206400" y="2236320"/>
            <a:ext cx="23130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 feature maps: each has its 5x5 shared weights and biases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94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CustomShape 1"/>
          <p:cNvSpPr/>
          <p:nvPr/>
        </p:nvSpPr>
        <p:spPr>
          <a:xfrm>
            <a:off x="2560320" y="274320"/>
            <a:ext cx="61189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96" name="CustomShape 2"/>
          <p:cNvSpPr/>
          <p:nvPr/>
        </p:nvSpPr>
        <p:spPr>
          <a:xfrm>
            <a:off x="457200" y="1020240"/>
            <a:ext cx="9401400" cy="13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Convolution – Key parameters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size of the patches extracted from the inputs e.g 3x3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depth of the output feature map: the number of filters computed by the convolution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7" name="CustomShape 3"/>
          <p:cNvSpPr/>
          <p:nvPr/>
        </p:nvSpPr>
        <p:spPr>
          <a:xfrm>
            <a:off x="6927120" y="5481000"/>
            <a:ext cx="349416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https://jhui.github.io/2017/03/16/CNN-Convolutional-neural-network/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998" name="" descr=""/>
          <p:cNvPicPr/>
          <p:nvPr/>
        </p:nvPicPr>
        <p:blipFill>
          <a:blip r:embed="rId1"/>
          <a:stretch/>
        </p:blipFill>
        <p:spPr>
          <a:xfrm>
            <a:off x="1956240" y="2576880"/>
            <a:ext cx="6083280" cy="2545200"/>
          </a:xfrm>
          <a:prstGeom prst="rect">
            <a:avLst/>
          </a:prstGeom>
          <a:ln>
            <a:noFill/>
          </a:ln>
        </p:spPr>
      </p:pic>
      <p:sp>
        <p:nvSpPr>
          <p:cNvPr id="999" name="CustomShape 4"/>
          <p:cNvSpPr/>
          <p:nvPr/>
        </p:nvSpPr>
        <p:spPr>
          <a:xfrm>
            <a:off x="2437920" y="4678560"/>
            <a:ext cx="682200" cy="25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image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00" name="CustomShape 5"/>
          <p:cNvSpPr/>
          <p:nvPr/>
        </p:nvSpPr>
        <p:spPr>
          <a:xfrm>
            <a:off x="4633920" y="4678560"/>
            <a:ext cx="682200" cy="25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8 filters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01" name="CustomShape 6"/>
          <p:cNvSpPr/>
          <p:nvPr/>
        </p:nvSpPr>
        <p:spPr>
          <a:xfrm>
            <a:off x="6397920" y="4570560"/>
            <a:ext cx="1599480" cy="44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Feature maps with depth 8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02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CustomShape 1"/>
          <p:cNvSpPr/>
          <p:nvPr/>
        </p:nvSpPr>
        <p:spPr>
          <a:xfrm>
            <a:off x="2560320" y="94320"/>
            <a:ext cx="602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4" name="CustomShape 2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05" name="" descr=""/>
          <p:cNvPicPr/>
          <p:nvPr/>
        </p:nvPicPr>
        <p:blipFill>
          <a:blip r:embed="rId1"/>
          <a:stretch/>
        </p:blipFill>
        <p:spPr>
          <a:xfrm>
            <a:off x="2751480" y="2854440"/>
            <a:ext cx="5106960" cy="2430360"/>
          </a:xfrm>
          <a:prstGeom prst="rect">
            <a:avLst/>
          </a:prstGeom>
          <a:ln>
            <a:noFill/>
          </a:ln>
        </p:spPr>
      </p:pic>
      <p:sp>
        <p:nvSpPr>
          <p:cNvPr id="1006" name="CustomShape 3"/>
          <p:cNvSpPr/>
          <p:nvPr/>
        </p:nvSpPr>
        <p:spPr>
          <a:xfrm>
            <a:off x="1030320" y="734400"/>
            <a:ext cx="86850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Each feature map 5x5 = 25 shared weights and 1 bias = 26 parameters</a:t>
            </a:r>
            <a:endParaRPr b="0" lang="en-US" sz="2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07" name="Formula 4"/>
              <p:cNvSpPr txBox="1"/>
              <p:nvPr/>
            </p:nvSpPr>
            <p:spPr>
              <a:xfrm>
                <a:off x="3580560" y="1265400"/>
                <a:ext cx="3919680" cy="1272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sSup>
                          <m:e>
                            <m:r>
                              <m:t xml:space="preserve">a</m:t>
                            </m:r>
                          </m:e>
                          <m:sup>
                            <m:r>
                              <m:t xml:space="preserve">1</m:t>
                            </m:r>
                          </m:sup>
                        </m:sSup>
                        <m:r>
                          <m:t xml:space="preserve">=</m:t>
                        </m:r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b</m:t>
                            </m:r>
                            <m:r>
                              <m:t xml:space="preserve">+</m:t>
                            </m:r>
                            <m:r>
                              <m:t xml:space="preserve">w</m:t>
                            </m:r>
                            <m:r>
                              <m:t xml:space="preserve">∗</m:t>
                            </m:r>
                            <m:sSup>
                              <m:e>
                                <m:r>
                                  <m:t xml:space="preserve">a</m:t>
                                </m:r>
                              </m:e>
                              <m:sup>
                                <m:r>
                                  <m:t xml:space="preserve">0</m:t>
                                </m:r>
                              </m:sup>
                            </m:sSup>
                          </m:e>
                        </m:d>
                      </m:e>
                      <m:e>
                        <m:r>
                          <m:t xml:space="preserve">where</m:t>
                        </m:r>
                        <m:sSup>
                          <m:e>
                            <m:r>
                              <m:t xml:space="preserve">a</m:t>
                            </m:r>
                          </m:e>
                          <m:sup>
                            <m:r>
                              <m:t xml:space="preserve">1</m:t>
                            </m:r>
                          </m:sup>
                        </m:sSup>
                        <m:r>
                          <m:t xml:space="preserve">is</m:t>
                        </m:r>
                        <m:r>
                          <m:t xml:space="preserve">the</m:t>
                        </m:r>
                        <m:r>
                          <m:t xml:space="preserve">set</m:t>
                        </m:r>
                        <m:r>
                          <m:t xml:space="preserve">of</m:t>
                        </m:r>
                        <m:r>
                          <m:t xml:space="preserve">output</m:t>
                        </m:r>
                        <m:r>
                          <m:t xml:space="preserve">activations</m:t>
                        </m:r>
                      </m:e>
                      <m:e>
                        <m:sSup>
                          <m:e>
                            <m:r>
                              <m:t xml:space="preserve">a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  <m:r>
                          <m:t xml:space="preserve">is</m:t>
                        </m:r>
                        <m:r>
                          <m:t xml:space="preserve">the</m:t>
                        </m:r>
                        <m:r>
                          <m:t xml:space="preserve">set</m:t>
                        </m:r>
                        <m:r>
                          <m:t xml:space="preserve">of</m:t>
                        </m:r>
                        <m:r>
                          <m:t xml:space="preserve">input</m:t>
                        </m:r>
                        <m:r>
                          <m:t xml:space="preserve">activations</m:t>
                        </m:r>
                      </m:e>
                      <m:e>
                        <m:r>
                          <m:rPr>
                            <m:lit/>
                            <m:nor/>
                          </m:rPr>
                          <m:t xml:space="preserve">*</m:t>
                        </m:r>
                        <m:r>
                          <m:t xml:space="preserve">convolution</m:t>
                        </m:r>
                        <m:r>
                          <m:t xml:space="preserve">operation</m:t>
                        </m:r>
                      </m:e>
                    </m:eqArr>
                  </m:oMath>
                </a14:m>
              </a:p>
            </p:txBody>
          </p:sp>
        </mc:Choice>
        <mc:Fallback/>
      </mc:AlternateContent>
      <p:pic>
        <p:nvPicPr>
          <p:cNvPr id="1008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" descr=""/>
          <p:cNvPicPr/>
          <p:nvPr/>
        </p:nvPicPr>
        <p:blipFill>
          <a:blip r:embed="rId1"/>
          <a:stretch/>
        </p:blipFill>
        <p:spPr>
          <a:xfrm>
            <a:off x="2103120" y="1367280"/>
            <a:ext cx="6302160" cy="3442320"/>
          </a:xfrm>
          <a:prstGeom prst="rect">
            <a:avLst/>
          </a:prstGeom>
          <a:ln>
            <a:noFill/>
          </a:ln>
        </p:spPr>
      </p:pic>
      <p:sp>
        <p:nvSpPr>
          <p:cNvPr id="1010" name="CustomShape 1"/>
          <p:cNvSpPr/>
          <p:nvPr/>
        </p:nvSpPr>
        <p:spPr>
          <a:xfrm>
            <a:off x="2560320" y="94320"/>
            <a:ext cx="602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3019680" y="814680"/>
            <a:ext cx="53967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Object detection with convolutions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2" name="CustomShape 3"/>
          <p:cNvSpPr/>
          <p:nvPr/>
        </p:nvSpPr>
        <p:spPr>
          <a:xfrm>
            <a:off x="6131520" y="5483520"/>
            <a:ext cx="41047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http://brohrer.github.io/how_convolutional_neural_networks_work.html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13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  <p:sp>
        <p:nvSpPr>
          <p:cNvPr id="1014" name="CustomShape 4"/>
          <p:cNvSpPr/>
          <p:nvPr/>
        </p:nvSpPr>
        <p:spPr>
          <a:xfrm>
            <a:off x="1685880" y="4937760"/>
            <a:ext cx="7089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3"/>
              </a:rPr>
              <a:t>http://brohrer.github.io/how_convolutional_neural_networks_work.html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CustomShape 1"/>
          <p:cNvSpPr/>
          <p:nvPr/>
        </p:nvSpPr>
        <p:spPr>
          <a:xfrm>
            <a:off x="2560320" y="274320"/>
            <a:ext cx="602712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6" name="CustomShape 2"/>
          <p:cNvSpPr/>
          <p:nvPr/>
        </p:nvSpPr>
        <p:spPr>
          <a:xfrm>
            <a:off x="1371600" y="3867480"/>
            <a:ext cx="802980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Padding: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extra "fake" pixels at the edge of the input image to obtain output with same dimension as input.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7" name="CustomShape 3"/>
          <p:cNvSpPr/>
          <p:nvPr/>
        </p:nvSpPr>
        <p:spPr>
          <a:xfrm>
            <a:off x="2681280" y="1566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4"/>
          <p:cNvSpPr/>
          <p:nvPr/>
        </p:nvSpPr>
        <p:spPr>
          <a:xfrm>
            <a:off x="2969280" y="1566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5"/>
          <p:cNvSpPr/>
          <p:nvPr/>
        </p:nvSpPr>
        <p:spPr>
          <a:xfrm>
            <a:off x="3257280" y="1566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6"/>
          <p:cNvSpPr/>
          <p:nvPr/>
        </p:nvSpPr>
        <p:spPr>
          <a:xfrm>
            <a:off x="3545280" y="1566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7"/>
          <p:cNvSpPr/>
          <p:nvPr/>
        </p:nvSpPr>
        <p:spPr>
          <a:xfrm>
            <a:off x="3833280" y="1566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8"/>
          <p:cNvSpPr/>
          <p:nvPr/>
        </p:nvSpPr>
        <p:spPr>
          <a:xfrm>
            <a:off x="2681280" y="1854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9"/>
          <p:cNvSpPr/>
          <p:nvPr/>
        </p:nvSpPr>
        <p:spPr>
          <a:xfrm>
            <a:off x="2969280" y="1854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10"/>
          <p:cNvSpPr/>
          <p:nvPr/>
        </p:nvSpPr>
        <p:spPr>
          <a:xfrm>
            <a:off x="3257280" y="1854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11"/>
          <p:cNvSpPr/>
          <p:nvPr/>
        </p:nvSpPr>
        <p:spPr>
          <a:xfrm>
            <a:off x="3545280" y="1854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12"/>
          <p:cNvSpPr/>
          <p:nvPr/>
        </p:nvSpPr>
        <p:spPr>
          <a:xfrm>
            <a:off x="3833280" y="1854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13"/>
          <p:cNvSpPr/>
          <p:nvPr/>
        </p:nvSpPr>
        <p:spPr>
          <a:xfrm>
            <a:off x="2681280" y="2142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14"/>
          <p:cNvSpPr/>
          <p:nvPr/>
        </p:nvSpPr>
        <p:spPr>
          <a:xfrm>
            <a:off x="2969280" y="2142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15"/>
          <p:cNvSpPr/>
          <p:nvPr/>
        </p:nvSpPr>
        <p:spPr>
          <a:xfrm>
            <a:off x="3257280" y="2142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16"/>
          <p:cNvSpPr/>
          <p:nvPr/>
        </p:nvSpPr>
        <p:spPr>
          <a:xfrm>
            <a:off x="3545280" y="2142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17"/>
          <p:cNvSpPr/>
          <p:nvPr/>
        </p:nvSpPr>
        <p:spPr>
          <a:xfrm>
            <a:off x="3833280" y="2142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18"/>
          <p:cNvSpPr/>
          <p:nvPr/>
        </p:nvSpPr>
        <p:spPr>
          <a:xfrm>
            <a:off x="2681280" y="2430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19"/>
          <p:cNvSpPr/>
          <p:nvPr/>
        </p:nvSpPr>
        <p:spPr>
          <a:xfrm>
            <a:off x="2969280" y="2430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20"/>
          <p:cNvSpPr/>
          <p:nvPr/>
        </p:nvSpPr>
        <p:spPr>
          <a:xfrm>
            <a:off x="3257280" y="2430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21"/>
          <p:cNvSpPr/>
          <p:nvPr/>
        </p:nvSpPr>
        <p:spPr>
          <a:xfrm>
            <a:off x="3545280" y="2430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22"/>
          <p:cNvSpPr/>
          <p:nvPr/>
        </p:nvSpPr>
        <p:spPr>
          <a:xfrm>
            <a:off x="3833280" y="2430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23"/>
          <p:cNvSpPr/>
          <p:nvPr/>
        </p:nvSpPr>
        <p:spPr>
          <a:xfrm>
            <a:off x="2681280" y="2718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24"/>
          <p:cNvSpPr/>
          <p:nvPr/>
        </p:nvSpPr>
        <p:spPr>
          <a:xfrm>
            <a:off x="2969280" y="2718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25"/>
          <p:cNvSpPr/>
          <p:nvPr/>
        </p:nvSpPr>
        <p:spPr>
          <a:xfrm>
            <a:off x="3257280" y="2718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26"/>
          <p:cNvSpPr/>
          <p:nvPr/>
        </p:nvSpPr>
        <p:spPr>
          <a:xfrm>
            <a:off x="3545280" y="2718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27"/>
          <p:cNvSpPr/>
          <p:nvPr/>
        </p:nvSpPr>
        <p:spPr>
          <a:xfrm>
            <a:off x="3833280" y="2718720"/>
            <a:ext cx="257400" cy="257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28"/>
          <p:cNvSpPr/>
          <p:nvPr/>
        </p:nvSpPr>
        <p:spPr>
          <a:xfrm>
            <a:off x="2844720" y="2996640"/>
            <a:ext cx="110268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5x5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3" name="CustomShape 29"/>
          <p:cNvSpPr/>
          <p:nvPr/>
        </p:nvSpPr>
        <p:spPr>
          <a:xfrm>
            <a:off x="4105080" y="2132640"/>
            <a:ext cx="140580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Window 3x3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4" name="Line 30"/>
          <p:cNvSpPr/>
          <p:nvPr/>
        </p:nvSpPr>
        <p:spPr>
          <a:xfrm>
            <a:off x="5358240" y="2298240"/>
            <a:ext cx="8229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31"/>
          <p:cNvSpPr/>
          <p:nvPr/>
        </p:nvSpPr>
        <p:spPr>
          <a:xfrm>
            <a:off x="6517080" y="2708640"/>
            <a:ext cx="128088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3x3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6" name="CustomShape 32"/>
          <p:cNvSpPr/>
          <p:nvPr/>
        </p:nvSpPr>
        <p:spPr>
          <a:xfrm>
            <a:off x="6749280" y="1854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33"/>
          <p:cNvSpPr/>
          <p:nvPr/>
        </p:nvSpPr>
        <p:spPr>
          <a:xfrm>
            <a:off x="7037280" y="1854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34"/>
          <p:cNvSpPr/>
          <p:nvPr/>
        </p:nvSpPr>
        <p:spPr>
          <a:xfrm>
            <a:off x="7325280" y="1854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35"/>
          <p:cNvSpPr/>
          <p:nvPr/>
        </p:nvSpPr>
        <p:spPr>
          <a:xfrm>
            <a:off x="7037280" y="2142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36"/>
          <p:cNvSpPr/>
          <p:nvPr/>
        </p:nvSpPr>
        <p:spPr>
          <a:xfrm>
            <a:off x="7325280" y="2142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37"/>
          <p:cNvSpPr/>
          <p:nvPr/>
        </p:nvSpPr>
        <p:spPr>
          <a:xfrm>
            <a:off x="6749280" y="2430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38"/>
          <p:cNvSpPr/>
          <p:nvPr/>
        </p:nvSpPr>
        <p:spPr>
          <a:xfrm>
            <a:off x="7037280" y="2430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39"/>
          <p:cNvSpPr/>
          <p:nvPr/>
        </p:nvSpPr>
        <p:spPr>
          <a:xfrm>
            <a:off x="7325280" y="2430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40"/>
          <p:cNvSpPr/>
          <p:nvPr/>
        </p:nvSpPr>
        <p:spPr>
          <a:xfrm>
            <a:off x="6749280" y="2142720"/>
            <a:ext cx="257400" cy="25740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55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CustomShape 1"/>
          <p:cNvSpPr/>
          <p:nvPr/>
        </p:nvSpPr>
        <p:spPr>
          <a:xfrm>
            <a:off x="296640" y="1026360"/>
            <a:ext cx="9035640" cy="13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used after convolutional 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to spatially downsample data and avoid overfitting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allows subsequent convolution layers to see a greater spatial extent of the inputs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simplifies the information in the output from the convolutional layer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reduces the number of parameters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7" name="CustomShape 2"/>
          <p:cNvSpPr/>
          <p:nvPr/>
        </p:nvSpPr>
        <p:spPr>
          <a:xfrm>
            <a:off x="2560320" y="94320"/>
            <a:ext cx="62100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8" name="CustomShape 3"/>
          <p:cNvSpPr/>
          <p:nvPr/>
        </p:nvSpPr>
        <p:spPr>
          <a:xfrm>
            <a:off x="7103520" y="5357880"/>
            <a:ext cx="370548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By Aphex34 - Own work, CC BY-SA 4.0, https://commons.wikimedia.org/w/index.php?curid=45673581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059" name="" descr=""/>
          <p:cNvPicPr/>
          <p:nvPr/>
        </p:nvPicPr>
        <p:blipFill>
          <a:blip r:embed="rId1"/>
          <a:stretch/>
        </p:blipFill>
        <p:spPr>
          <a:xfrm>
            <a:off x="2291760" y="3198600"/>
            <a:ext cx="4398840" cy="2539440"/>
          </a:xfrm>
          <a:prstGeom prst="rect">
            <a:avLst/>
          </a:prstGeom>
          <a:ln>
            <a:noFill/>
          </a:ln>
        </p:spPr>
      </p:pic>
      <p:sp>
        <p:nvSpPr>
          <p:cNvPr id="1060" name="CustomShape 4"/>
          <p:cNvSpPr/>
          <p:nvPr/>
        </p:nvSpPr>
        <p:spPr>
          <a:xfrm>
            <a:off x="3474720" y="640800"/>
            <a:ext cx="3926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 Pooling / Subsampling Layer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1" name="CustomShape 5"/>
          <p:cNvSpPr/>
          <p:nvPr/>
        </p:nvSpPr>
        <p:spPr>
          <a:xfrm>
            <a:off x="4878360" y="3687840"/>
            <a:ext cx="2617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Condensed feature map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062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CustomShape 1"/>
          <p:cNvSpPr/>
          <p:nvPr/>
        </p:nvSpPr>
        <p:spPr>
          <a:xfrm>
            <a:off x="2560320" y="137160"/>
            <a:ext cx="62100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4" name="CustomShape 2"/>
          <p:cNvSpPr/>
          <p:nvPr/>
        </p:nvSpPr>
        <p:spPr>
          <a:xfrm>
            <a:off x="3439080" y="856800"/>
            <a:ext cx="401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 Pooling / Subsampling Layer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5" name="CustomShape 3"/>
          <p:cNvSpPr/>
          <p:nvPr/>
        </p:nvSpPr>
        <p:spPr>
          <a:xfrm>
            <a:off x="218880" y="1394280"/>
            <a:ext cx="9607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Each unit in the pooling layer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summarizes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 region of i.e. 2x2 neurons in the previous layer.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max-pooling a pooling unit outputs the maximum activation in the 2x2 input region.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6" name="CustomShape 4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67" name="" descr=""/>
          <p:cNvPicPr/>
          <p:nvPr/>
        </p:nvPicPr>
        <p:blipFill>
          <a:blip r:embed="rId1"/>
          <a:stretch/>
        </p:blipFill>
        <p:spPr>
          <a:xfrm>
            <a:off x="2486880" y="2648880"/>
            <a:ext cx="4933800" cy="2636640"/>
          </a:xfrm>
          <a:prstGeom prst="rect">
            <a:avLst/>
          </a:prstGeom>
          <a:ln>
            <a:noFill/>
          </a:ln>
        </p:spPr>
      </p:pic>
      <p:pic>
        <p:nvPicPr>
          <p:cNvPr id="1068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CustomShape 1"/>
          <p:cNvSpPr/>
          <p:nvPr/>
        </p:nvSpPr>
        <p:spPr>
          <a:xfrm>
            <a:off x="2560320" y="137520"/>
            <a:ext cx="62100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0" name="CustomShape 2"/>
          <p:cNvSpPr/>
          <p:nvPr/>
        </p:nvSpPr>
        <p:spPr>
          <a:xfrm>
            <a:off x="3367080" y="821160"/>
            <a:ext cx="4034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 Pooling / Subsampling Layer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1" name="CustomShape 3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72" name="" descr=""/>
          <p:cNvPicPr/>
          <p:nvPr/>
        </p:nvPicPr>
        <p:blipFill>
          <a:blip r:embed="rId1"/>
          <a:stretch/>
        </p:blipFill>
        <p:spPr>
          <a:xfrm>
            <a:off x="2214000" y="2862000"/>
            <a:ext cx="6057720" cy="2308680"/>
          </a:xfrm>
          <a:prstGeom prst="rect">
            <a:avLst/>
          </a:prstGeom>
          <a:ln>
            <a:noFill/>
          </a:ln>
        </p:spPr>
      </p:pic>
      <p:sp>
        <p:nvSpPr>
          <p:cNvPr id="1073" name="CustomShape 4"/>
          <p:cNvSpPr/>
          <p:nvPr/>
        </p:nvSpPr>
        <p:spPr>
          <a:xfrm>
            <a:off x="758880" y="1250640"/>
            <a:ext cx="94107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Max-pooling ‘asks’ weather a feature is found anywhere in a region of the image.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Then throws away the exact positional information.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location relative to other features is important.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4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>
            <a:off x="2560320" y="202320"/>
            <a:ext cx="59356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6" name="CustomShape 2"/>
          <p:cNvSpPr/>
          <p:nvPr/>
        </p:nvSpPr>
        <p:spPr>
          <a:xfrm>
            <a:off x="7072200" y="5467320"/>
            <a:ext cx="308232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Networks and Deep learning by Michael Nielsen.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77" name="" descr=""/>
          <p:cNvPicPr/>
          <p:nvPr/>
        </p:nvPicPr>
        <p:blipFill>
          <a:blip r:embed="rId1"/>
          <a:stretch/>
        </p:blipFill>
        <p:spPr>
          <a:xfrm>
            <a:off x="1206000" y="1326960"/>
            <a:ext cx="7558200" cy="3073680"/>
          </a:xfrm>
          <a:prstGeom prst="rect">
            <a:avLst/>
          </a:prstGeom>
          <a:ln>
            <a:noFill/>
          </a:ln>
        </p:spPr>
      </p:pic>
      <p:sp>
        <p:nvSpPr>
          <p:cNvPr id="1078" name="CustomShape 3"/>
          <p:cNvSpPr/>
          <p:nvPr/>
        </p:nvSpPr>
        <p:spPr>
          <a:xfrm>
            <a:off x="6697440" y="1218960"/>
            <a:ext cx="1618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Dense layer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9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2344320" y="84600"/>
            <a:ext cx="60274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Convolution Layers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81" name="" descr=""/>
          <p:cNvPicPr/>
          <p:nvPr/>
        </p:nvPicPr>
        <p:blipFill>
          <a:blip r:embed="rId1"/>
          <a:stretch/>
        </p:blipFill>
        <p:spPr>
          <a:xfrm>
            <a:off x="51480" y="822960"/>
            <a:ext cx="10021680" cy="4290120"/>
          </a:xfrm>
          <a:prstGeom prst="rect">
            <a:avLst/>
          </a:prstGeom>
          <a:ln>
            <a:noFill/>
          </a:ln>
        </p:spPr>
      </p:pic>
      <p:sp>
        <p:nvSpPr>
          <p:cNvPr id="1082" name="CustomShape 2"/>
          <p:cNvSpPr/>
          <p:nvPr/>
        </p:nvSpPr>
        <p:spPr>
          <a:xfrm>
            <a:off x="6711840" y="5468400"/>
            <a:ext cx="3524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LeCun Y et al, 4 3 6 | NAT U R E | VO L 5 2 1 | 2 8 M AY 2 0 1 5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83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142000" y="345960"/>
            <a:ext cx="6111720" cy="4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Learning: Video Surveillance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005840" y="979920"/>
            <a:ext cx="8397720" cy="10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Track unusual behavior of people like stumbling or stop moving for a long 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424242"/>
                </a:solidFill>
                <a:latin typeface="Arial"/>
                <a:ea typeface="Nunito"/>
              </a:rPr>
              <a:t>- Detection of intruders.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4546800" y="5212080"/>
            <a:ext cx="558828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Hustvedt - Own work, CC BY-SA 3.0, https://commons.wikimedia.org/w/index.php?curid=3466036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By Jimmy answering questions.jpg: Wikimania2009 Beatrice Murchderivative work: Sylenius (talk) - Jimmy answering questions.jpg, CC BY 3.0, https://commons.wikimedia.org/w/index.php?curid=11309460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353960" y="2102760"/>
            <a:ext cx="2928960" cy="23774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937760" y="2099160"/>
            <a:ext cx="3545640" cy="23662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2740320" y="274320"/>
            <a:ext cx="56314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Pretrained Convnets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85" name="CustomShape 2"/>
          <p:cNvSpPr/>
          <p:nvPr/>
        </p:nvSpPr>
        <p:spPr>
          <a:xfrm>
            <a:off x="439200" y="1086480"/>
            <a:ext cx="9035640" cy="33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used with small datasets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is a saved network previously trained on a large dataset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convolutional base is frozen before compiling and training the model                          (frozen = preventing the weights from being updated during training)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 extraction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take the convolutional base of a pretrained network, run new              data and train a new classifier on top of the output.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fine-tuning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unfreezing few of the top layers of a frozen model base used for                   feature extraction and train together the new part of the layer and the top layers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6" name="CustomShape 3"/>
          <p:cNvSpPr/>
          <p:nvPr/>
        </p:nvSpPr>
        <p:spPr>
          <a:xfrm>
            <a:off x="6784200" y="5467320"/>
            <a:ext cx="34484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87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" descr=""/>
          <p:cNvPicPr/>
          <p:nvPr/>
        </p:nvPicPr>
        <p:blipFill>
          <a:blip r:embed="rId1"/>
          <a:stretch/>
        </p:blipFill>
        <p:spPr>
          <a:xfrm>
            <a:off x="80640" y="1446480"/>
            <a:ext cx="7312680" cy="4291920"/>
          </a:xfrm>
          <a:prstGeom prst="rect">
            <a:avLst/>
          </a:prstGeom>
          <a:ln>
            <a:noFill/>
          </a:ln>
        </p:spPr>
      </p:pic>
      <p:sp>
        <p:nvSpPr>
          <p:cNvPr id="1089" name="CustomShape 1"/>
          <p:cNvSpPr/>
          <p:nvPr/>
        </p:nvSpPr>
        <p:spPr>
          <a:xfrm>
            <a:off x="6323760" y="5303520"/>
            <a:ext cx="3363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https://gist.github.com/baraldilorenzo/07d7802847aaad0a35d3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90" name="CustomShape 2"/>
          <p:cNvSpPr/>
          <p:nvPr/>
        </p:nvSpPr>
        <p:spPr>
          <a:xfrm>
            <a:off x="2383920" y="166680"/>
            <a:ext cx="53870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VGG Net (Visual Geometry Group)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1" name="CustomShape 3"/>
          <p:cNvSpPr/>
          <p:nvPr/>
        </p:nvSpPr>
        <p:spPr>
          <a:xfrm>
            <a:off x="3075840" y="789480"/>
            <a:ext cx="7160400" cy="21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- 19 layer CNN : 3x3 filters with stride and pad of 1, along with 2x2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maxpooling layers with stride 2.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worked well on both image classification and localization.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used ReLU layers after each conv layer and trained with batch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gradient descent.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CustomShape 1"/>
          <p:cNvSpPr/>
          <p:nvPr/>
        </p:nvSpPr>
        <p:spPr>
          <a:xfrm>
            <a:off x="4003920" y="22680"/>
            <a:ext cx="29138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GoogLeNet (2015)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93" name="" descr=""/>
          <p:cNvPicPr/>
          <p:nvPr/>
        </p:nvPicPr>
        <p:blipFill>
          <a:blip r:embed="rId1"/>
          <a:stretch/>
        </p:blipFill>
        <p:spPr>
          <a:xfrm>
            <a:off x="202320" y="2930760"/>
            <a:ext cx="10074600" cy="2513880"/>
          </a:xfrm>
          <a:prstGeom prst="rect">
            <a:avLst/>
          </a:prstGeom>
          <a:ln>
            <a:noFill/>
          </a:ln>
        </p:spPr>
      </p:pic>
      <p:sp>
        <p:nvSpPr>
          <p:cNvPr id="1094" name="CustomShape 2"/>
          <p:cNvSpPr/>
          <p:nvPr/>
        </p:nvSpPr>
        <p:spPr>
          <a:xfrm>
            <a:off x="354960" y="604080"/>
            <a:ext cx="9694800" cy="21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- 22 layer CNN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at each layer of CNN you have to make a choice of pooling or a conv operation (there is also   the choice of filter size).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an Inception module allows you to do is perform all of these operations in parallel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no fully connected layers: uses an average pool instead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95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CustomShape 1"/>
          <p:cNvSpPr/>
          <p:nvPr/>
        </p:nvSpPr>
        <p:spPr>
          <a:xfrm>
            <a:off x="1493280" y="1183320"/>
            <a:ext cx="80424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05_Introduction_to_Convnets notebook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06_Train_Convnets notebook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07_Pretrained_Convnets notebook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08_How_Convnets_Learn notebook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CustomShape 1"/>
          <p:cNvSpPr/>
          <p:nvPr/>
        </p:nvSpPr>
        <p:spPr>
          <a:xfrm>
            <a:off x="1948320" y="166320"/>
            <a:ext cx="65667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Recurrent Neural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8" name="CustomShape 2"/>
          <p:cNvSpPr/>
          <p:nvPr/>
        </p:nvSpPr>
        <p:spPr>
          <a:xfrm>
            <a:off x="548640" y="855720"/>
            <a:ext cx="9035640" cy="25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processes sequence of inputs one timestep at a time and maintains a state                     throughout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a vector or set of vectors, a point in a geometric space of states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process sequences by iterating through the sequence elements and maintaining             a state containing information about what it has seen so far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has an internal loop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 state of the RNN is reset between processing 2 different sequences and the             data point is not processed in a single step but the network loops over 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9" name="CustomShape 3"/>
          <p:cNvSpPr/>
          <p:nvPr/>
        </p:nvSpPr>
        <p:spPr>
          <a:xfrm>
            <a:off x="6784200" y="5467320"/>
            <a:ext cx="34484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 ‘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Deep Learning with Python’ by Francois Chollet.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100" name="" descr=""/>
          <p:cNvPicPr/>
          <p:nvPr/>
        </p:nvPicPr>
        <p:blipFill>
          <a:blip r:embed="rId1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372320" y="-13680"/>
            <a:ext cx="76456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Recurrent Neural Networks (RNN)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2" name="CustomShape 2"/>
          <p:cNvSpPr/>
          <p:nvPr/>
        </p:nvSpPr>
        <p:spPr>
          <a:xfrm>
            <a:off x="1441440" y="1643040"/>
            <a:ext cx="806040" cy="351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3" name="Line 3"/>
          <p:cNvSpPr/>
          <p:nvPr/>
        </p:nvSpPr>
        <p:spPr>
          <a:xfrm>
            <a:off x="748080" y="1825920"/>
            <a:ext cx="6400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4"/>
          <p:cNvSpPr/>
          <p:nvPr/>
        </p:nvSpPr>
        <p:spPr>
          <a:xfrm>
            <a:off x="59760" y="1626480"/>
            <a:ext cx="79416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5" name="CustomShape 5"/>
          <p:cNvSpPr/>
          <p:nvPr/>
        </p:nvSpPr>
        <p:spPr>
          <a:xfrm>
            <a:off x="2939760" y="1626480"/>
            <a:ext cx="102312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6" name="Line 6"/>
          <p:cNvSpPr/>
          <p:nvPr/>
        </p:nvSpPr>
        <p:spPr>
          <a:xfrm>
            <a:off x="2368080" y="1825920"/>
            <a:ext cx="6400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7"/>
          <p:cNvSpPr/>
          <p:nvPr/>
        </p:nvSpPr>
        <p:spPr>
          <a:xfrm>
            <a:off x="1384560" y="1329840"/>
            <a:ext cx="988920" cy="348840"/>
          </a:xfrm>
          <a:prstGeom prst="blockArc">
            <a:avLst>
              <a:gd name="adj1" fmla="val 9840000"/>
              <a:gd name="adj2" fmla="val 960000"/>
              <a:gd name="adj3" fmla="val 6842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8"/>
          <p:cNvSpPr/>
          <p:nvPr/>
        </p:nvSpPr>
        <p:spPr>
          <a:xfrm>
            <a:off x="1210320" y="862200"/>
            <a:ext cx="13284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Recurrent connection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09" name="CustomShape 9"/>
          <p:cNvSpPr/>
          <p:nvPr/>
        </p:nvSpPr>
        <p:spPr>
          <a:xfrm>
            <a:off x="224640" y="2475720"/>
            <a:ext cx="9956880" cy="25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used in case of sequences where recent past is more important than distant past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like a very deep feedforward network in which all layers have the same weights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output h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at time t depends on not just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and also x’s previous time steps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process input sequences one element at a time, maintaining in the hidden units a ‘state vector’    that contains information about the history of past elements of the sequence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but it does not store information for very long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0" name="CustomShape 10"/>
          <p:cNvSpPr/>
          <p:nvPr/>
        </p:nvSpPr>
        <p:spPr>
          <a:xfrm>
            <a:off x="6782400" y="5360400"/>
            <a:ext cx="3469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LeCun Y et al, 4 3 6 | NAT U R E | VO L 5 2 1 | 2 8 M AY 2 0 1 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https://colah.github.io/posts/2015-08-Understanding-LSTMs/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111" name="" descr=""/>
          <p:cNvPicPr/>
          <p:nvPr/>
        </p:nvPicPr>
        <p:blipFill>
          <a:blip r:embed="rId1"/>
          <a:stretch/>
        </p:blipFill>
        <p:spPr>
          <a:xfrm>
            <a:off x="3838320" y="661320"/>
            <a:ext cx="6055560" cy="1585440"/>
          </a:xfrm>
          <a:prstGeom prst="rect">
            <a:avLst/>
          </a:prstGeom>
          <a:ln>
            <a:noFill/>
          </a:ln>
        </p:spPr>
      </p:pic>
      <p:pic>
        <p:nvPicPr>
          <p:cNvPr id="1112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" descr=""/>
          <p:cNvPicPr/>
          <p:nvPr/>
        </p:nvPicPr>
        <p:blipFill>
          <a:blip r:embed="rId1"/>
          <a:stretch/>
        </p:blipFill>
        <p:spPr>
          <a:xfrm>
            <a:off x="1000080" y="1884240"/>
            <a:ext cx="8404920" cy="2625840"/>
          </a:xfrm>
          <a:prstGeom prst="rect">
            <a:avLst/>
          </a:prstGeom>
          <a:ln>
            <a:noFill/>
          </a:ln>
        </p:spPr>
      </p:pic>
      <p:sp>
        <p:nvSpPr>
          <p:cNvPr id="1114" name="CustomShape 1"/>
          <p:cNvSpPr/>
          <p:nvPr/>
        </p:nvSpPr>
        <p:spPr>
          <a:xfrm>
            <a:off x="1372320" y="58320"/>
            <a:ext cx="76456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Recurrent Neural Networks (RNN)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5" name="CustomShape 2"/>
          <p:cNvSpPr/>
          <p:nvPr/>
        </p:nvSpPr>
        <p:spPr>
          <a:xfrm>
            <a:off x="865440" y="696600"/>
            <a:ext cx="8822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used in text and speech analysis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timeseries regression, timeseries classification, anomaly detection in timeseries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6" name="CustomShape 3"/>
          <p:cNvSpPr/>
          <p:nvPr/>
        </p:nvSpPr>
        <p:spPr>
          <a:xfrm>
            <a:off x="5032440" y="5450400"/>
            <a:ext cx="547812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https://wiki.tum.de/display/lfdv/Recurrent+Neural+Networks+-+Combination+of+RNN+and+CNN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17" name="CustomShape 4"/>
          <p:cNvSpPr/>
          <p:nvPr/>
        </p:nvSpPr>
        <p:spPr>
          <a:xfrm>
            <a:off x="2188800" y="4448160"/>
            <a:ext cx="1456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label one image with a sentence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18" name="CustomShape 5"/>
          <p:cNvSpPr/>
          <p:nvPr/>
        </p:nvSpPr>
        <p:spPr>
          <a:xfrm>
            <a:off x="3880800" y="4412160"/>
            <a:ext cx="1739880" cy="10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sequence of images (video) and produce a sentence for it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19" name="CustomShape 6"/>
          <p:cNvSpPr/>
          <p:nvPr/>
        </p:nvSpPr>
        <p:spPr>
          <a:xfrm>
            <a:off x="7192800" y="4484160"/>
            <a:ext cx="12704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translations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20" name="CustomShape 7"/>
          <p:cNvSpPr/>
          <p:nvPr/>
        </p:nvSpPr>
        <p:spPr>
          <a:xfrm>
            <a:off x="487440" y="3882240"/>
            <a:ext cx="879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1" name="CustomShape 8"/>
          <p:cNvSpPr/>
          <p:nvPr/>
        </p:nvSpPr>
        <p:spPr>
          <a:xfrm>
            <a:off x="451440" y="2334240"/>
            <a:ext cx="1098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22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CustomShape 1"/>
          <p:cNvSpPr/>
          <p:nvPr/>
        </p:nvSpPr>
        <p:spPr>
          <a:xfrm>
            <a:off x="2128320" y="94320"/>
            <a:ext cx="63453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Long Short-Term Memory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4" name="CustomShape 2"/>
          <p:cNvSpPr/>
          <p:nvPr/>
        </p:nvSpPr>
        <p:spPr>
          <a:xfrm>
            <a:off x="274320" y="701280"/>
            <a:ext cx="5379840" cy="41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LSTM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a special kind of RNN.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saves information for later preventing older signals from gradually vanishing during                processing.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It contains information outside the normal flow of the recurrent network in a gated cell.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Memory cells that acts like an accumulator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This information can be stored in, written to, or read from a cell that makes decisions about      what to store, and when to allow reads, writes and erasures, via gates that open and close.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5" name="CustomShape 3"/>
          <p:cNvSpPr/>
          <p:nvPr/>
        </p:nvSpPr>
        <p:spPr>
          <a:xfrm>
            <a:off x="2011680" y="5356440"/>
            <a:ext cx="830592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By https://commons.wikimedia.org/wiki/User:BiObserve (Raster version previously uploaded to Wikimedia)Alex Graves, Abdel-rahman Mohamed, and Geoffrey Hinton (original)Eddie Antonio Santos (SVG version with TeX math) - https://commons.wikimedia.org/wiki/File:Long_Short_Term_Memory.pngAlex Graves, Abdel-rahman Mohamed, and Geoffrey Hinton. Speech recognition with deep recurrent neural networks. In Acoustics, Speech and Signal Processing (ICASSP), 2013 IEEE International Conference on, pages 6645–6649. IEEE, 2013., CC BY-SA 4.0, https://commons.wikimedia.org/w/index.php?curid=59931189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1126" name="" descr=""/>
          <p:cNvPicPr/>
          <p:nvPr/>
        </p:nvPicPr>
        <p:blipFill>
          <a:blip r:embed="rId1"/>
          <a:stretch/>
        </p:blipFill>
        <p:spPr>
          <a:xfrm>
            <a:off x="5500080" y="1599480"/>
            <a:ext cx="4578480" cy="2513880"/>
          </a:xfrm>
          <a:prstGeom prst="rect">
            <a:avLst/>
          </a:prstGeom>
          <a:ln>
            <a:noFill/>
          </a:ln>
        </p:spPr>
      </p:pic>
      <p:pic>
        <p:nvPicPr>
          <p:cNvPr id="1127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" descr=""/>
          <p:cNvPicPr/>
          <p:nvPr/>
        </p:nvPicPr>
        <p:blipFill>
          <a:blip r:embed="rId1"/>
          <a:stretch/>
        </p:blipFill>
        <p:spPr>
          <a:xfrm>
            <a:off x="1635840" y="1146960"/>
            <a:ext cx="6873480" cy="4382280"/>
          </a:xfrm>
          <a:prstGeom prst="rect">
            <a:avLst/>
          </a:prstGeom>
          <a:ln>
            <a:noFill/>
          </a:ln>
        </p:spPr>
      </p:pic>
      <p:sp>
        <p:nvSpPr>
          <p:cNvPr id="1129" name="CustomShape 1"/>
          <p:cNvSpPr/>
          <p:nvPr/>
        </p:nvSpPr>
        <p:spPr>
          <a:xfrm>
            <a:off x="2128320" y="94320"/>
            <a:ext cx="63453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– Long Short-Term Memory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0" name="CustomShape 2"/>
          <p:cNvSpPr/>
          <p:nvPr/>
        </p:nvSpPr>
        <p:spPr>
          <a:xfrm>
            <a:off x="5032800" y="5486760"/>
            <a:ext cx="520344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https://wiki.tum.de/display/lfdv/Recurrent+Neural+Networks+-+Combination+of+RNN+and+CNN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31" name="CustomShape 3"/>
          <p:cNvSpPr/>
          <p:nvPr/>
        </p:nvSpPr>
        <p:spPr>
          <a:xfrm>
            <a:off x="5076000" y="114696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Line 4"/>
          <p:cNvSpPr/>
          <p:nvPr/>
        </p:nvSpPr>
        <p:spPr>
          <a:xfrm>
            <a:off x="3929040" y="1451520"/>
            <a:ext cx="210312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5"/>
          <p:cNvSpPr/>
          <p:nvPr/>
        </p:nvSpPr>
        <p:spPr>
          <a:xfrm>
            <a:off x="4286880" y="1180080"/>
            <a:ext cx="14688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LSTM block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134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"/>
          <p:cNvSpPr/>
          <p:nvPr/>
        </p:nvSpPr>
        <p:spPr>
          <a:xfrm>
            <a:off x="453240" y="573840"/>
            <a:ext cx="9408600" cy="25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Neural networks can generate sequence data: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text generation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sequence musical notes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molecule design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speech synthesis and dialogue generation (chatbots)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e.g Smart Reply Google: quick replies of emails or text messages.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6" name="CustomShape 2"/>
          <p:cNvSpPr/>
          <p:nvPr/>
        </p:nvSpPr>
        <p:spPr>
          <a:xfrm>
            <a:off x="1085760" y="166320"/>
            <a:ext cx="82386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Recurrent Neural Networks – Generate Sequence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>
            <a:off x="6540480" y="5502960"/>
            <a:ext cx="368964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https://www.blog.google/products/gmail/save-time-with-smart-reply-in-gmail/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138" name="" descr=""/>
          <p:cNvPicPr/>
          <p:nvPr/>
        </p:nvPicPr>
        <p:blipFill>
          <a:blip r:embed="rId1"/>
          <a:stretch/>
        </p:blipFill>
        <p:spPr>
          <a:xfrm>
            <a:off x="2459160" y="3074760"/>
            <a:ext cx="3660840" cy="2588040"/>
          </a:xfrm>
          <a:prstGeom prst="rect">
            <a:avLst/>
          </a:prstGeom>
          <a:ln>
            <a:noFill/>
          </a:ln>
        </p:spPr>
      </p:pic>
      <p:pic>
        <p:nvPicPr>
          <p:cNvPr id="1139" name="" descr=""/>
          <p:cNvPicPr/>
          <p:nvPr/>
        </p:nvPicPr>
        <p:blipFill>
          <a:blip r:embed="rId2"/>
          <a:stretch/>
        </p:blipFill>
        <p:spPr>
          <a:xfrm>
            <a:off x="3600" y="5387400"/>
            <a:ext cx="1201680" cy="2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3784</TotalTime>
  <Application>LibreOffice/6.3.0.4$Linux_X86_64 LibreOffice_project/714e3e990d6aa57321bebab01999254e7bc38485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2019-03-01T11:25:29Z</dcterms:created>
  <dc:creator/>
  <dc:description/>
  <dc:language>en-US</dc:language>
  <cp:lastModifiedBy/>
  <dcterms:modified xsi:type="dcterms:W3CDTF">2019-08-28T17:28:55Z</dcterms:modified>
  <cp:revision>447</cp:revision>
  <dc:subject/>
  <dc:title/>
</cp:coreProperties>
</file>